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74" r:id="rId6"/>
    <p:sldMasterId id="2147483677" r:id="rId7"/>
  </p:sldMasterIdLst>
  <p:notesMasterIdLst>
    <p:notesMasterId r:id="rId26"/>
  </p:notesMasterIdLst>
  <p:handoutMasterIdLst>
    <p:handoutMasterId r:id="rId27"/>
  </p:handoutMasterIdLst>
  <p:sldIdLst>
    <p:sldId id="1968" r:id="rId8"/>
    <p:sldId id="1953" r:id="rId9"/>
    <p:sldId id="2353" r:id="rId10"/>
    <p:sldId id="1955" r:id="rId11"/>
    <p:sldId id="1957" r:id="rId12"/>
    <p:sldId id="1961" r:id="rId13"/>
    <p:sldId id="2307" r:id="rId14"/>
    <p:sldId id="2306" r:id="rId15"/>
    <p:sldId id="1963" r:id="rId16"/>
    <p:sldId id="2309" r:id="rId17"/>
    <p:sldId id="2311" r:id="rId18"/>
    <p:sldId id="2304" r:id="rId19"/>
    <p:sldId id="2305" r:id="rId20"/>
    <p:sldId id="2318" r:id="rId21"/>
    <p:sldId id="2320" r:id="rId22"/>
    <p:sldId id="2319" r:id="rId23"/>
    <p:sldId id="2321" r:id="rId24"/>
    <p:sldId id="1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3A0D6B-D6B2-47FE-AA5F-0FA5100D7B36}">
          <p14:sldIdLst>
            <p14:sldId id="1968"/>
            <p14:sldId id="1953"/>
            <p14:sldId id="2353"/>
            <p14:sldId id="1955"/>
            <p14:sldId id="1957"/>
            <p14:sldId id="1961"/>
            <p14:sldId id="2307"/>
            <p14:sldId id="2306"/>
            <p14:sldId id="1963"/>
            <p14:sldId id="2309"/>
            <p14:sldId id="2311"/>
            <p14:sldId id="2304"/>
            <p14:sldId id="2305"/>
            <p14:sldId id="2318"/>
            <p14:sldId id="2320"/>
            <p14:sldId id="2319"/>
            <p14:sldId id="2321"/>
            <p14:sldId id="1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ller" initials="DW" lastIdx="1" clrIdx="0">
    <p:extLst>
      <p:ext uri="{19B8F6BF-5375-455C-9EA6-DF929625EA0E}">
        <p15:presenceInfo xmlns:p15="http://schemas.microsoft.com/office/powerpoint/2012/main" userId="David Weller" providerId="None"/>
      </p:ext>
    </p:extLst>
  </p:cmAuthor>
  <p:cmAuthor id="2" name="Cecilia Vassal Nyholm" initials="CVN" lastIdx="6" clrIdx="1">
    <p:extLst>
      <p:ext uri="{19B8F6BF-5375-455C-9EA6-DF929625EA0E}">
        <p15:presenceInfo xmlns:p15="http://schemas.microsoft.com/office/powerpoint/2012/main" userId="S-1-5-21-2023718972-2884825020-348554032-1323" providerId="AD"/>
      </p:ext>
    </p:extLst>
  </p:cmAuthor>
  <p:cmAuthor id="3" name="Mariia Lemmetyinen" initials="ML" lastIdx="4" clrIdx="2">
    <p:extLst>
      <p:ext uri="{19B8F6BF-5375-455C-9EA6-DF929625EA0E}">
        <p15:presenceInfo xmlns:p15="http://schemas.microsoft.com/office/powerpoint/2012/main" userId="Mariia Lemmetyinen" providerId="None"/>
      </p:ext>
    </p:extLst>
  </p:cmAuthor>
  <p:cmAuthor id="4" name="Mats Nygård" initials="MN" lastIdx="6" clrIdx="3">
    <p:extLst>
      <p:ext uri="{19B8F6BF-5375-455C-9EA6-DF929625EA0E}">
        <p15:presenceInfo xmlns:p15="http://schemas.microsoft.com/office/powerpoint/2012/main" userId="S-1-5-21-2023718972-2884825020-348554032-1155" providerId="AD"/>
      </p:ext>
    </p:extLst>
  </p:cmAuthor>
  <p:cmAuthor id="5" name="David Weller" initials="DW [2]" lastIdx="1" clrIdx="4">
    <p:extLst>
      <p:ext uri="{19B8F6BF-5375-455C-9EA6-DF929625EA0E}">
        <p15:presenceInfo xmlns:p15="http://schemas.microsoft.com/office/powerpoint/2012/main" userId="S-1-5-21-2023718972-2884825020-348554032-1428" providerId="AD"/>
      </p:ext>
    </p:extLst>
  </p:cmAuthor>
  <p:cmAuthor id="6" name="Cecilia Vassal Nyholm" initials="CVN [2]" lastIdx="5" clrIdx="5">
    <p:extLst>
      <p:ext uri="{19B8F6BF-5375-455C-9EA6-DF929625EA0E}">
        <p15:presenceInfo xmlns:p15="http://schemas.microsoft.com/office/powerpoint/2012/main" userId="S::cecilia@opticom.se::ad47aba6-10ef-43da-b570-5d299af266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128"/>
    <a:srgbClr val="EAEFF7"/>
    <a:srgbClr val="D2DEEF"/>
    <a:srgbClr val="EBF1E9"/>
    <a:srgbClr val="D5E3CF"/>
    <a:srgbClr val="70AD47"/>
    <a:srgbClr val="7F7F7F"/>
    <a:srgbClr val="5B9BD5"/>
    <a:srgbClr val="D9D9D9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78208E-20D1-47F4-801E-F2B9AC926B95}" v="4" dt="2019-07-12T15:29:59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66875" autoAdjust="0"/>
  </p:normalViewPr>
  <p:slideViewPr>
    <p:cSldViewPr snapToGrid="0">
      <p:cViewPr varScale="1">
        <p:scale>
          <a:sx n="57" d="100"/>
          <a:sy n="57" d="100"/>
        </p:scale>
        <p:origin x="142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0.139534884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6.9767441999999999E-2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0.21875</c:v>
                </c:pt>
                <c:pt idx="1">
                  <c:v>0.27906976700000002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0.27906976700000002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0.23255814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BF-4108-9C2B-F825F671D84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459424"/>
        <c:axId val="458460600"/>
      </c:barChart>
      <c:catAx>
        <c:axId val="458459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60600"/>
        <c:crosses val="autoZero"/>
        <c:auto val="1"/>
        <c:lblAlgn val="ctr"/>
        <c:lblOffset val="100"/>
        <c:noMultiLvlLbl val="0"/>
      </c:catAx>
      <c:valAx>
        <c:axId val="4584606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03666381724889E-2"/>
          <c:y val="0.81116253865694721"/>
          <c:w val="0.89627856672739237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0.15625</c:v>
                </c:pt>
                <c:pt idx="1">
                  <c:v>0.2093023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0.375</c:v>
                </c:pt>
                <c:pt idx="1">
                  <c:v>0.37209300000000001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0.3125</c:v>
                </c:pt>
                <c:pt idx="1">
                  <c:v>0.25581399999999999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4.65116E-2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5-4223-83BE-C178F7191D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E-4A22-A1BD-0BD03B2A8E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0.125</c:v>
                </c:pt>
                <c:pt idx="1">
                  <c:v>0.1162791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988160"/>
        <c:axId val="478990904"/>
      </c:barChart>
      <c:catAx>
        <c:axId val="478988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990904"/>
        <c:crosses val="autoZero"/>
        <c:auto val="1"/>
        <c:lblAlgn val="ctr"/>
        <c:lblOffset val="100"/>
        <c:noMultiLvlLbl val="0"/>
      </c:catAx>
      <c:valAx>
        <c:axId val="47899090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98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0.1162791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0.125</c:v>
                </c:pt>
                <c:pt idx="1">
                  <c:v>0.13953489999999999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0.27906979999999998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0.375</c:v>
                </c:pt>
                <c:pt idx="1">
                  <c:v>0.32558140000000002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9.3023300000000003E-2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4.65116E-2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473880"/>
        <c:axId val="467474272"/>
      </c:barChart>
      <c:catAx>
        <c:axId val="467473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4272"/>
        <c:crosses val="autoZero"/>
        <c:auto val="1"/>
        <c:lblAlgn val="ctr"/>
        <c:lblOffset val="100"/>
        <c:noMultiLvlLbl val="0"/>
      </c:catAx>
      <c:valAx>
        <c:axId val="46747427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8056832615418601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0.44186049999999999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EF0-A430-73060105E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0.16279070000000001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EF0-A430-73060105E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0.23255809999999999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EF0-A430-73060105E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0.125</c:v>
                </c:pt>
                <c:pt idx="1">
                  <c:v>6.9767399999999993E-2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EF0-A430-73060105E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6.9767399999999993E-2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EF0-A430-73060105E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2.32558E-2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C-4EF0-A430-73060105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476624"/>
        <c:axId val="467474664"/>
      </c:barChart>
      <c:catAx>
        <c:axId val="467476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4664"/>
        <c:crosses val="autoZero"/>
        <c:auto val="1"/>
        <c:lblAlgn val="ctr"/>
        <c:lblOffset val="100"/>
        <c:noMultiLvlLbl val="0"/>
      </c:catAx>
      <c:valAx>
        <c:axId val="4674746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77828687596642365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2-4879-B57C-20ADD3EC3C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0.125</c:v>
                </c:pt>
                <c:pt idx="1">
                  <c:v>0.30232560000000003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0.34375</c:v>
                </c:pt>
                <c:pt idx="1">
                  <c:v>0.1860465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0.15625</c:v>
                </c:pt>
                <c:pt idx="1">
                  <c:v>0.27906979999999998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0.2093023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2.32558E-2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7477408"/>
        <c:axId val="467478192"/>
      </c:barChart>
      <c:catAx>
        <c:axId val="467477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8192"/>
        <c:crosses val="autoZero"/>
        <c:auto val="1"/>
        <c:lblAlgn val="ctr"/>
        <c:lblOffset val="100"/>
        <c:noMultiLvlLbl val="0"/>
      </c:catAx>
      <c:valAx>
        <c:axId val="46747819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8056832615418601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59554583366567E-2"/>
          <c:y val="1.724841436997834E-2"/>
          <c:w val="0.92892631940038484"/>
          <c:h val="0.7597707297712698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2018 (43)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9-4619-9942-9470E84BC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D9-4619-9942-9470E84BC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D9-4619-9942-9470E84BC1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9-4619-9942-9470E84BC1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D9-4619-9942-9470E84BC14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Tjänster kopplade 
till specifika 
terapiområden 
(ej läkemedelsspecifika)</c:v>
                </c:pt>
                <c:pt idx="1">
                  <c:v>Tjänster kopplade 
till specifika 
läkemedel</c:v>
                </c:pt>
                <c:pt idx="2">
                  <c:v>Fåtal enklare
digitala tjänster</c:v>
                </c:pt>
                <c:pt idx="3">
                  <c:v>Inga</c:v>
                </c:pt>
                <c:pt idx="4">
                  <c:v>Tjänster fristående 
från företagets 
läkemedel/
terapiområden</c:v>
                </c:pt>
                <c:pt idx="5">
                  <c:v>Många avancerade digitala tjänster</c:v>
                </c:pt>
              </c:strCache>
            </c:strRef>
          </c:cat>
          <c:val>
            <c:numRef>
              <c:f>Sheet1!$B$2:$G$2</c:f>
              <c:numCache>
                <c:formatCode>###0.00%</c:formatCode>
                <c:ptCount val="6"/>
                <c:pt idx="0">
                  <c:v>0.42857142857142855</c:v>
                </c:pt>
                <c:pt idx="1">
                  <c:v>0.38095238095238093</c:v>
                </c:pt>
                <c:pt idx="2">
                  <c:v>0.47619047619047611</c:v>
                </c:pt>
                <c:pt idx="3">
                  <c:v>0.21428571428571427</c:v>
                </c:pt>
                <c:pt idx="4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D9-4619-9942-9470E84BC14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 (32)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Tjänster kopplade 
till specifika 
terapiområden 
(ej läkemedelsspecifika)</c:v>
                </c:pt>
                <c:pt idx="1">
                  <c:v>Tjänster kopplade 
till specifika 
läkemedel</c:v>
                </c:pt>
                <c:pt idx="2">
                  <c:v>Fåtal enklare
digitala tjänster</c:v>
                </c:pt>
                <c:pt idx="3">
                  <c:v>Inga</c:v>
                </c:pt>
                <c:pt idx="4">
                  <c:v>Tjänster fristående 
från företagets 
läkemedel/
terapiområden</c:v>
                </c:pt>
                <c:pt idx="5">
                  <c:v>Många avancerade digitala tjänster</c:v>
                </c:pt>
              </c:strCache>
            </c:strRef>
          </c:cat>
          <c:val>
            <c:numRef>
              <c:f>Sheet1!$B$3:$G$3</c:f>
              <c:numCache>
                <c:formatCode>###0.00%</c:formatCode>
                <c:ptCount val="6"/>
                <c:pt idx="0">
                  <c:v>0.46875</c:v>
                </c:pt>
                <c:pt idx="1">
                  <c:v>0.4375</c:v>
                </c:pt>
                <c:pt idx="2">
                  <c:v>0.3125</c:v>
                </c:pt>
                <c:pt idx="3">
                  <c:v>0.28125</c:v>
                </c:pt>
                <c:pt idx="4">
                  <c:v>0.21875</c:v>
                </c:pt>
                <c:pt idx="5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4D9-4619-9942-9470E84BC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478990120"/>
        <c:axId val="478992864"/>
      </c:barChart>
      <c:catAx>
        <c:axId val="478990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7899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899286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/>
                  <a:t>Respondenter %</a:t>
                </a:r>
              </a:p>
            </c:rich>
          </c:tx>
          <c:layout>
            <c:manualLayout>
              <c:xMode val="edge"/>
              <c:yMode val="edge"/>
              <c:x val="0"/>
              <c:y val="0.27185579246021735"/>
            </c:manualLayout>
          </c:layout>
          <c:overlay val="0"/>
          <c:spPr>
            <a:noFill/>
            <a:ln w="19595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/>
                  <a:cs typeface="Tahoma"/>
                </a:defRPr>
              </a:pPr>
              <a:endParaRPr lang="sv-SE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78990120"/>
        <c:crosses val="autoZero"/>
        <c:crossBetween val="between"/>
        <c:majorUnit val="0.2"/>
      </c:valAx>
      <c:spPr>
        <a:noFill/>
        <a:ln w="19595">
          <a:noFill/>
        </a:ln>
        <a:effectLst/>
      </c:spPr>
    </c:plotArea>
    <c:legend>
      <c:legendPos val="r"/>
      <c:layout>
        <c:manualLayout>
          <c:xMode val="edge"/>
          <c:yMode val="edge"/>
          <c:x val="0.81498662091507823"/>
          <c:y val="5.3566060326025483E-2"/>
          <c:w val="0.11179223943331264"/>
          <c:h val="0.17738813202170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/>
              <a:cs typeface="Tahom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Tahoma"/>
          <a:cs typeface="Tahoma"/>
        </a:defRPr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Om</a:t>
            </a:r>
            <a:r>
              <a:rPr lang="en-GB" baseline="0" dirty="0"/>
              <a:t> </a:t>
            </a:r>
            <a:r>
              <a:rPr lang="en-GB" baseline="0" dirty="0" err="1"/>
              <a:t>Ja</a:t>
            </a:r>
            <a:r>
              <a:rPr lang="en-GB" baseline="0" dirty="0"/>
              <a:t>, </a:t>
            </a:r>
            <a:r>
              <a:rPr lang="en-GB" baseline="0" dirty="0" err="1"/>
              <a:t>vilka</a:t>
            </a:r>
            <a:r>
              <a:rPr lang="en-GB" baseline="0" dirty="0"/>
              <a:t>?</a:t>
            </a:r>
            <a:endParaRPr lang="en-GB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509396700649498"/>
          <c:y val="1.724841436997834E-2"/>
          <c:w val="0.88490603299350501"/>
          <c:h val="0.7597707297712698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2018 (25)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D9-4619-9942-9470E84BC1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D9-4619-9942-9470E84BC1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D9-4619-9942-9470E84BC1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D9-4619-9942-9470E84BC14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Flera 
IT-partners</c:v>
                </c:pt>
                <c:pt idx="1">
                  <c:v>Patient-
organisationer</c:v>
                </c:pt>
                <c:pt idx="2">
                  <c:v>En 
IT-partner</c:v>
                </c:pt>
                <c:pt idx="3">
                  <c:v>Annat/
andra läke-
medelsföretag</c:v>
                </c:pt>
                <c:pt idx="4">
                  <c:v>Annan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0.6</c:v>
                </c:pt>
                <c:pt idx="1">
                  <c:v>0.32</c:v>
                </c:pt>
                <c:pt idx="2">
                  <c:v>0.28000000000000003</c:v>
                </c:pt>
                <c:pt idx="3">
                  <c:v>0.04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D9-4619-9942-9470E84BC14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 (18)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Flera 
IT-partners</c:v>
                </c:pt>
                <c:pt idx="1">
                  <c:v>Patient-
organisationer</c:v>
                </c:pt>
                <c:pt idx="2">
                  <c:v>En 
IT-partner</c:v>
                </c:pt>
                <c:pt idx="3">
                  <c:v>Annat/
andra läke-
medelsföretag</c:v>
                </c:pt>
                <c:pt idx="4">
                  <c:v>Annan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0.66666666666666663</c:v>
                </c:pt>
                <c:pt idx="1">
                  <c:v>0.3888888888888889</c:v>
                </c:pt>
                <c:pt idx="2">
                  <c:v>0.22222222222222221</c:v>
                </c:pt>
                <c:pt idx="3">
                  <c:v>0.22222222222222221</c:v>
                </c:pt>
                <c:pt idx="4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7-4E9A-B160-093CF4F15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467472704"/>
        <c:axId val="467473488"/>
      </c:barChart>
      <c:catAx>
        <c:axId val="4674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6747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747348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/>
                  <a:t>Respondenter %</a:t>
                </a:r>
              </a:p>
            </c:rich>
          </c:tx>
          <c:layout>
            <c:manualLayout>
              <c:xMode val="edge"/>
              <c:yMode val="edge"/>
              <c:x val="0"/>
              <c:y val="0.27185579246021735"/>
            </c:manualLayout>
          </c:layout>
          <c:overlay val="0"/>
          <c:spPr>
            <a:noFill/>
            <a:ln w="19595"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67472704"/>
        <c:crosses val="autoZero"/>
        <c:crossBetween val="between"/>
        <c:majorUnit val="0.2"/>
      </c:valAx>
      <c:spPr>
        <a:noFill/>
        <a:ln w="19595">
          <a:noFill/>
        </a:ln>
        <a:effectLst/>
      </c:spPr>
    </c:plotArea>
    <c:legend>
      <c:legendPos val="r"/>
      <c:layout>
        <c:manualLayout>
          <c:xMode val="edge"/>
          <c:yMode val="edge"/>
          <c:x val="0.77446335374374764"/>
          <c:y val="2.9516320920101369E-2"/>
          <c:w val="0.19386615887174671"/>
          <c:h val="0.10223269637819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/>
              <a:cs typeface="Tahom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Tahoma"/>
          <a:cs typeface="Tahoma"/>
        </a:defRPr>
      </a:pPr>
      <a:endParaRPr lang="sv-S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9E-4110-865F-6E210896B5B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E-4110-865F-6E210896B5B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E-4110-865F-6E210896B5BB}"/>
              </c:ext>
            </c:extLst>
          </c:dPt>
          <c:dLbls>
            <c:dLbl>
              <c:idx val="2"/>
              <c:layout>
                <c:manualLayout>
                  <c:x val="-8.8971124563695325E-2"/>
                  <c:y val="-0.4202898550724637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E-4110-865F-6E210896B5B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Nej – inte relevant</c:v>
                </c:pt>
                <c:pt idx="1">
                  <c:v>Nej – men vi tittar på möjligheten/det är på gång</c:v>
                </c:pt>
                <c:pt idx="2">
                  <c:v>Ja</c:v>
                </c:pt>
              </c:strCache>
            </c:strRef>
          </c:cat>
          <c:val>
            <c:numRef>
              <c:f>Sheet1!$B$2:$B$4</c:f>
              <c:numCache>
                <c:formatCode>###0.00%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E-4110-865F-6E210896B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59554583366567E-2"/>
          <c:y val="1.724841436997834E-2"/>
          <c:w val="0.92892631940038484"/>
          <c:h val="0.7597707297712698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2018 (11)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D9-4619-9942-9470E84BC1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D9-4619-9942-9470E84BC1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D9-4619-9942-9470E84BC1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D9-4619-9942-9470E84BC1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D9-4619-9942-9470E84BC14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Appar (tvåvägs-
kommunikation)</c:v>
                </c:pt>
                <c:pt idx="1">
                  <c:v>Tjänster inom 
telemedicin (medicinsk 
vård på distans)</c:v>
                </c:pt>
                <c:pt idx="2">
                  <c:v>Digitala tjänster 
fristående från 
läkemedel 
/ terapiområde</c:v>
                </c:pt>
                <c:pt idx="3">
                  <c:v>Appar (envägs-
kommunikation)</c:v>
                </c:pt>
                <c:pt idx="4">
                  <c:v>Smarta devices / sensorer</c:v>
                </c:pt>
                <c:pt idx="5">
                  <c:v>Appar (utan kommunikation)</c:v>
                </c:pt>
                <c:pt idx="6">
                  <c:v>Annat</c:v>
                </c:pt>
              </c:strCache>
            </c:strRef>
          </c:cat>
          <c:val>
            <c:numRef>
              <c:f>Sheet1!$B$2:$H$2</c:f>
              <c:numCache>
                <c:formatCode>###0%</c:formatCode>
                <c:ptCount val="7"/>
                <c:pt idx="1">
                  <c:v>0.2</c:v>
                </c:pt>
                <c:pt idx="2">
                  <c:v>0.4</c:v>
                </c:pt>
                <c:pt idx="3">
                  <c:v>0.8</c:v>
                </c:pt>
                <c:pt idx="5">
                  <c:v>0.4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D9-4619-9942-9470E84BC14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 (11)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Appar (tvåvägs-
kommunikation)</c:v>
                </c:pt>
                <c:pt idx="1">
                  <c:v>Tjänster inom 
telemedicin (medicinsk 
vård på distans)</c:v>
                </c:pt>
                <c:pt idx="2">
                  <c:v>Digitala tjänster 
fristående från 
läkemedel 
/ terapiområde</c:v>
                </c:pt>
                <c:pt idx="3">
                  <c:v>Appar (envägs-
kommunikation)</c:v>
                </c:pt>
                <c:pt idx="4">
                  <c:v>Smarta devices / sensorer</c:v>
                </c:pt>
                <c:pt idx="5">
                  <c:v>Appar (utan kommunikation)</c:v>
                </c:pt>
                <c:pt idx="6">
                  <c:v>Annat</c:v>
                </c:pt>
              </c:strCache>
            </c:strRef>
          </c:cat>
          <c:val>
            <c:numRef>
              <c:f>Sheet1!$B$3:$H$3</c:f>
              <c:numCache>
                <c:formatCode>###0.00%</c:formatCode>
                <c:ptCount val="7"/>
                <c:pt idx="0">
                  <c:v>0.81818181818181823</c:v>
                </c:pt>
                <c:pt idx="1">
                  <c:v>0.63636363636363635</c:v>
                </c:pt>
                <c:pt idx="2">
                  <c:v>0.54545454545454541</c:v>
                </c:pt>
                <c:pt idx="3">
                  <c:v>0.36363636363636365</c:v>
                </c:pt>
                <c:pt idx="4">
                  <c:v>0.36363636363636365</c:v>
                </c:pt>
                <c:pt idx="5">
                  <c:v>0.18181818181818182</c:v>
                </c:pt>
                <c:pt idx="6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7-4E9A-B160-093CF4F15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489332032"/>
        <c:axId val="489332424"/>
      </c:barChart>
      <c:catAx>
        <c:axId val="48933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2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933242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/>
                  <a:t>Respondenter %</a:t>
                </a:r>
              </a:p>
            </c:rich>
          </c:tx>
          <c:layout>
            <c:manualLayout>
              <c:xMode val="edge"/>
              <c:yMode val="edge"/>
              <c:x val="0"/>
              <c:y val="0.27185579246021735"/>
            </c:manualLayout>
          </c:layout>
          <c:overlay val="0"/>
          <c:spPr>
            <a:noFill/>
            <a:ln w="19595"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2032"/>
        <c:crosses val="autoZero"/>
        <c:crossBetween val="between"/>
        <c:majorUnit val="0.2"/>
      </c:valAx>
      <c:spPr>
        <a:noFill/>
        <a:ln w="19595">
          <a:noFill/>
        </a:ln>
        <a:effectLst/>
      </c:spPr>
    </c:plotArea>
    <c:legend>
      <c:legendPos val="r"/>
      <c:layout>
        <c:manualLayout>
          <c:xMode val="edge"/>
          <c:yMode val="edge"/>
          <c:x val="7.1921125005521428E-3"/>
          <c:y val="0.87125720012744468"/>
          <c:w val="7.7543641854334211E-2"/>
          <c:h val="0.12327621835837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/>
              <a:cs typeface="Tahom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Tahoma"/>
          <a:cs typeface="Tahoma"/>
        </a:defRPr>
      </a:pPr>
      <a:endParaRPr lang="sv-S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59554583366567E-2"/>
          <c:y val="1.724841436997834E-2"/>
          <c:w val="0.92892631940038484"/>
          <c:h val="0.71023425298337495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2018 (11)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D9-4619-9942-9470E84BC1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4D9-4619-9942-9470E84BC1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D9-4619-9942-9470E84BC1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D9-4619-9942-9470E84BC14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10"/>
                <c:pt idx="0">
                  <c:v>Registrering 
av hälsodata</c:v>
                </c:pt>
                <c:pt idx="1">
                  <c:v>Påminnelser</c:v>
                </c:pt>
                <c:pt idx="2">
                  <c:v>Information</c:v>
                </c:pt>
                <c:pt idx="3">
                  <c:v>Kommunikations-
lösningar (chat/sms)</c:v>
                </c:pt>
                <c:pt idx="4">
                  <c:v>Följsamhetsstöd 
utöver 
påminnelser</c:v>
                </c:pt>
                <c:pt idx="5">
                  <c:v>Övningar *)</c:v>
                </c:pt>
                <c:pt idx="6">
                  <c:v>Automatisk eller 
faciliterad data-
överföring till 
vårdgivare 
(eller annan 
extern part)</c:v>
                </c:pt>
                <c:pt idx="7">
                  <c:v>Manuell data-
överföring till 
vårdgivare 
(eller annan 
extern part)</c:v>
                </c:pt>
                <c:pt idx="8">
                  <c:v>Automatisk 
kommunikation 
med extern device</c:v>
                </c:pt>
                <c:pt idx="9">
                  <c:v>Annat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 formatCode="###0%">
                  <c:v>0.64</c:v>
                </c:pt>
                <c:pt idx="2" formatCode="###0%">
                  <c:v>0.82</c:v>
                </c:pt>
                <c:pt idx="3" formatCode="###0.00%">
                  <c:v>0.09</c:v>
                </c:pt>
                <c:pt idx="5" formatCode="###0%">
                  <c:v>0.36</c:v>
                </c:pt>
                <c:pt idx="6" formatCode="###0%">
                  <c:v>0.27</c:v>
                </c:pt>
                <c:pt idx="7" formatCode="###0%">
                  <c:v>0.18</c:v>
                </c:pt>
                <c:pt idx="8" formatCode="###0.0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D9-4619-9942-9470E84BC14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 (11)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Registrering 
av hälsodata</c:v>
                </c:pt>
                <c:pt idx="1">
                  <c:v>Påminnelser</c:v>
                </c:pt>
                <c:pt idx="2">
                  <c:v>Information</c:v>
                </c:pt>
                <c:pt idx="3">
                  <c:v>Kommunikations-
lösningar (chat/sms)</c:v>
                </c:pt>
                <c:pt idx="4">
                  <c:v>Följsamhetsstöd 
utöver 
påminnelser</c:v>
                </c:pt>
                <c:pt idx="5">
                  <c:v>Övningar *)</c:v>
                </c:pt>
                <c:pt idx="6">
                  <c:v>Automatisk eller 
faciliterad data-
överföring till 
vårdgivare 
(eller annan 
extern part)</c:v>
                </c:pt>
                <c:pt idx="7">
                  <c:v>Manuell data-
överföring till 
vårdgivare 
(eller annan 
extern part)</c:v>
                </c:pt>
                <c:pt idx="8">
                  <c:v>Automatisk 
kommunikation 
med extern device</c:v>
                </c:pt>
                <c:pt idx="9">
                  <c:v>Annat</c:v>
                </c:pt>
              </c:strCache>
            </c:strRef>
          </c:cat>
          <c:val>
            <c:numRef>
              <c:f>Sheet1!$B$3:$K$3</c:f>
              <c:numCache>
                <c:formatCode>###0.00%</c:formatCode>
                <c:ptCount val="10"/>
                <c:pt idx="0">
                  <c:v>0.72727272727272729</c:v>
                </c:pt>
                <c:pt idx="1">
                  <c:v>0.72727272727272729</c:v>
                </c:pt>
                <c:pt idx="2">
                  <c:v>0.72727272727272729</c:v>
                </c:pt>
                <c:pt idx="3">
                  <c:v>0.45454545454545453</c:v>
                </c:pt>
                <c:pt idx="4">
                  <c:v>0.45454545454545453</c:v>
                </c:pt>
                <c:pt idx="5">
                  <c:v>0.36363636363636365</c:v>
                </c:pt>
                <c:pt idx="6">
                  <c:v>0.36363636363636365</c:v>
                </c:pt>
                <c:pt idx="7">
                  <c:v>0.36363636363636365</c:v>
                </c:pt>
                <c:pt idx="8">
                  <c:v>0.18181818181818182</c:v>
                </c:pt>
                <c:pt idx="9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7-4E9A-B160-093CF4F15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489333992"/>
        <c:axId val="489334384"/>
      </c:barChart>
      <c:catAx>
        <c:axId val="48933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933438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/>
                  <a:t>Respondenter %</a:t>
                </a:r>
              </a:p>
            </c:rich>
          </c:tx>
          <c:layout>
            <c:manualLayout>
              <c:xMode val="edge"/>
              <c:yMode val="edge"/>
              <c:x val="0"/>
              <c:y val="0.27185579246021735"/>
            </c:manualLayout>
          </c:layout>
          <c:overlay val="0"/>
          <c:spPr>
            <a:noFill/>
            <a:ln w="19595">
              <a:noFill/>
            </a:ln>
            <a:effectLst/>
          </c:spPr>
        </c:title>
        <c:numFmt formatCode="0%" sourceLinked="0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3992"/>
        <c:crosses val="autoZero"/>
        <c:crossBetween val="between"/>
        <c:majorUnit val="0.2"/>
      </c:valAx>
      <c:spPr>
        <a:noFill/>
        <a:ln w="19595">
          <a:noFill/>
        </a:ln>
        <a:effectLst/>
      </c:spPr>
    </c:plotArea>
    <c:legend>
      <c:legendPos val="r"/>
      <c:layout>
        <c:manualLayout>
          <c:xMode val="edge"/>
          <c:yMode val="edge"/>
          <c:x val="7.1921125005521341E-3"/>
          <c:y val="0.8532198955730016"/>
          <c:w val="7.7543641854334211E-2"/>
          <c:h val="0.12327621835837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/>
              <a:cs typeface="Tahom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Tahoma"/>
          <a:cs typeface="Tahoma"/>
        </a:defRPr>
      </a:pPr>
      <a:endParaRPr lang="sv-S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59554583366567E-2"/>
          <c:y val="1.724841436997834E-2"/>
          <c:w val="0.92892631940038484"/>
          <c:h val="0.79283919009188608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Sheet1!$A$2</c:f>
              <c:strCache>
                <c:ptCount val="1"/>
                <c:pt idx="0">
                  <c:v>2018 (11)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D9-4619-9942-9470E84BC1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D9-4619-9942-9470E84BC1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D9-4619-9942-9470E84BC1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D9-4619-9942-9470E84BC1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4D9-4619-9942-9470E84BC14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Vårdgivare inom specialiserad vård</c:v>
                </c:pt>
                <c:pt idx="1">
                  <c:v>Patienter inom specialiserad vård</c:v>
                </c:pt>
                <c:pt idx="2">
                  <c:v>Patienter/konsumenter inom öppenvård</c:v>
                </c:pt>
                <c:pt idx="3">
                  <c:v>Vårdgivare inom öppenvård</c:v>
                </c:pt>
              </c:strCache>
            </c:strRef>
          </c:cat>
          <c:val>
            <c:numRef>
              <c:f>Sheet1!$B$2:$E$2</c:f>
              <c:numCache>
                <c:formatCode>###0%</c:formatCode>
                <c:ptCount val="4"/>
                <c:pt idx="1">
                  <c:v>0.8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D9-4619-9942-9470E84BC14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 (11)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Vårdgivare inom specialiserad vård</c:v>
                </c:pt>
                <c:pt idx="1">
                  <c:v>Patienter inom specialiserad vård</c:v>
                </c:pt>
                <c:pt idx="2">
                  <c:v>Patienter/konsumenter inom öppenvård</c:v>
                </c:pt>
                <c:pt idx="3">
                  <c:v>Vårdgivare inom öppenvård</c:v>
                </c:pt>
              </c:strCache>
            </c:strRef>
          </c:cat>
          <c:val>
            <c:numRef>
              <c:f>Sheet1!$B$3:$E$3</c:f>
              <c:numCache>
                <c:formatCode>###0.00%</c:formatCode>
                <c:ptCount val="4"/>
                <c:pt idx="0">
                  <c:v>0.81818181818181823</c:v>
                </c:pt>
                <c:pt idx="1">
                  <c:v>0.81818181818181823</c:v>
                </c:pt>
                <c:pt idx="2">
                  <c:v>0.54545454545454541</c:v>
                </c:pt>
                <c:pt idx="3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07-4E9A-B160-093CF4F15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2"/>
        <c:axId val="489331640"/>
        <c:axId val="489333208"/>
      </c:barChart>
      <c:catAx>
        <c:axId val="48933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3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933320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/>
                  <a:t>Respondenter %</a:t>
                </a:r>
              </a:p>
            </c:rich>
          </c:tx>
          <c:layout>
            <c:manualLayout>
              <c:xMode val="edge"/>
              <c:yMode val="edge"/>
              <c:x val="0"/>
              <c:y val="0.27185579246021735"/>
            </c:manualLayout>
          </c:layout>
          <c:overlay val="0"/>
          <c:spPr>
            <a:noFill/>
            <a:ln w="19595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Tahoma"/>
                  <a:cs typeface="Tahoma"/>
                </a:defRPr>
              </a:pPr>
              <a:endParaRPr lang="sv-SE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2449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Tahoma"/>
                <a:cs typeface="Tahoma"/>
              </a:defRPr>
            </a:pPr>
            <a:endParaRPr lang="sv-SE"/>
          </a:p>
        </c:txPr>
        <c:crossAx val="489331640"/>
        <c:crosses val="autoZero"/>
        <c:crossBetween val="between"/>
        <c:majorUnit val="0.2"/>
      </c:valAx>
      <c:spPr>
        <a:noFill/>
        <a:ln w="19595">
          <a:noFill/>
        </a:ln>
        <a:effectLst/>
      </c:spPr>
    </c:plotArea>
    <c:legend>
      <c:legendPos val="r"/>
      <c:layout>
        <c:manualLayout>
          <c:xMode val="edge"/>
          <c:yMode val="edge"/>
          <c:x val="1.0619576007383458E-4"/>
          <c:y val="0.87044260804091111"/>
          <c:w val="7.7543641854334211E-2"/>
          <c:h val="0.123276218358378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Tahoma"/>
              <a:cs typeface="Tahoma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chemeClr val="tx1">
              <a:lumMod val="65000"/>
              <a:lumOff val="35000"/>
            </a:schemeClr>
          </a:solidFill>
          <a:latin typeface="+mn-lt"/>
          <a:ea typeface="Tahoma"/>
          <a:cs typeface="Tahoma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0.11627907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EF0-A430-73060105E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4.6511629999999998E-2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EF0-A430-73060105E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0.125</c:v>
                </c:pt>
                <c:pt idx="1">
                  <c:v>0.25581395000000001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EF0-A430-73060105E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0.3125</c:v>
                </c:pt>
                <c:pt idx="1">
                  <c:v>0.39534883999999998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EF0-A430-73060105E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0.3125</c:v>
                </c:pt>
                <c:pt idx="1">
                  <c:v>0.16279070000000001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EF0-A430-73060105E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1">
                  <c:v>2.3255809999999998E-2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C-4EF0-A430-73060105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148896"/>
        <c:axId val="493153600"/>
      </c:barChart>
      <c:catAx>
        <c:axId val="4931488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53600"/>
        <c:crosses val="autoZero"/>
        <c:auto val="1"/>
        <c:lblAlgn val="ctr"/>
        <c:lblOffset val="100"/>
        <c:noMultiLvlLbl val="0"/>
      </c:catAx>
      <c:valAx>
        <c:axId val="49315360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4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03666381724889E-2"/>
          <c:y val="0.81664181577203443"/>
          <c:w val="0.89507083714394209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Attityd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Alla företag 2019 (32)</c:v>
                </c:pt>
                <c:pt idx="1">
                  <c:v>Stora företag 2019 (18)</c:v>
                </c:pt>
                <c:pt idx="2">
                  <c:v>Små företag 2019 (14)</c:v>
                </c:pt>
                <c:pt idx="3">
                  <c:v>Alla företag 2018 (43)</c:v>
                </c:pt>
              </c:strCache>
            </c:strRef>
          </c:cat>
          <c:val>
            <c:numRef>
              <c:f>Sheet1!$B$2:$B$5</c:f>
              <c:numCache>
                <c:formatCode>###0.00</c:formatCode>
                <c:ptCount val="4"/>
                <c:pt idx="0">
                  <c:v>12.79608585858586</c:v>
                </c:pt>
                <c:pt idx="1">
                  <c:v>13.277777777777777</c:v>
                </c:pt>
                <c:pt idx="2">
                  <c:v>12.176767676767675</c:v>
                </c:pt>
                <c:pt idx="3">
                  <c:v>12.44489076814658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6-4CD5-9C38-A8437F891E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Kunskap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Alla företag 2019 (32)</c:v>
                </c:pt>
                <c:pt idx="1">
                  <c:v>Stora företag 2019 (18)</c:v>
                </c:pt>
                <c:pt idx="2">
                  <c:v>Små företag 2019 (14)</c:v>
                </c:pt>
                <c:pt idx="3">
                  <c:v>Alla företag 2018 (43)</c:v>
                </c:pt>
              </c:strCache>
            </c:strRef>
          </c:cat>
          <c:val>
            <c:numRef>
              <c:f>Sheet1!$C$2:$C$5</c:f>
              <c:numCache>
                <c:formatCode>###0.00</c:formatCode>
                <c:ptCount val="4"/>
                <c:pt idx="0">
                  <c:v>9.2895833333333329</c:v>
                </c:pt>
                <c:pt idx="1">
                  <c:v>9.9</c:v>
                </c:pt>
                <c:pt idx="2">
                  <c:v>8.5047619047619047</c:v>
                </c:pt>
                <c:pt idx="3">
                  <c:v>9.3511627906976766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F6-4CD5-9C38-A8437F891E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Prestation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Alla företag 2019 (32)</c:v>
                </c:pt>
                <c:pt idx="1">
                  <c:v>Stora företag 2019 (18)</c:v>
                </c:pt>
                <c:pt idx="2">
                  <c:v>Små företag 2019 (14)</c:v>
                </c:pt>
                <c:pt idx="3">
                  <c:v>Alla företag 2018 (43)</c:v>
                </c:pt>
              </c:strCache>
            </c:strRef>
          </c:cat>
          <c:val>
            <c:numRef>
              <c:f>Sheet1!$D$2:$D$5</c:f>
              <c:numCache>
                <c:formatCode>###0.00</c:formatCode>
                <c:ptCount val="4"/>
                <c:pt idx="0">
                  <c:v>7.24</c:v>
                </c:pt>
                <c:pt idx="1">
                  <c:v>9.42</c:v>
                </c:pt>
                <c:pt idx="2">
                  <c:v>4.2153846153846164</c:v>
                </c:pt>
                <c:pt idx="3">
                  <c:v>6.9261904761904747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F6-4CD5-9C38-A8437F891E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Framtid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Alla företag 2019 (32)</c:v>
                </c:pt>
                <c:pt idx="1">
                  <c:v>Stora företag 2019 (18)</c:v>
                </c:pt>
                <c:pt idx="2">
                  <c:v>Små företag 2019 (14)</c:v>
                </c:pt>
                <c:pt idx="3">
                  <c:v>Alla företag 2018 (43)</c:v>
                </c:pt>
              </c:strCache>
            </c:strRef>
          </c:cat>
          <c:val>
            <c:numRef>
              <c:f>Sheet1!$E$2:$E$5</c:f>
              <c:numCache>
                <c:formatCode>###0.00</c:formatCode>
                <c:ptCount val="4"/>
                <c:pt idx="0">
                  <c:v>10.537634408602148</c:v>
                </c:pt>
                <c:pt idx="1">
                  <c:v>11.962962962962962</c:v>
                </c:pt>
                <c:pt idx="2">
                  <c:v>8.5641025641025639</c:v>
                </c:pt>
                <c:pt idx="3">
                  <c:v>10.418604651162791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F6-4CD5-9C38-A8437F891E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Gränssnitt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Alla företag 2019 (32)</c:v>
                </c:pt>
                <c:pt idx="1">
                  <c:v>Stora företag 2019 (18)</c:v>
                </c:pt>
                <c:pt idx="2">
                  <c:v>Små företag 2019 (14)</c:v>
                </c:pt>
                <c:pt idx="3">
                  <c:v>Alla företag 2018 (43)</c:v>
                </c:pt>
              </c:strCache>
            </c:strRef>
          </c:cat>
          <c:val>
            <c:numRef>
              <c:f>Sheet1!$F$2:$F$5</c:f>
              <c:numCache>
                <c:formatCode>###0.00</c:formatCode>
                <c:ptCount val="4"/>
                <c:pt idx="0">
                  <c:v>5.6000000000000005</c:v>
                </c:pt>
                <c:pt idx="1">
                  <c:v>6.2823529411764696</c:v>
                </c:pt>
                <c:pt idx="2">
                  <c:v>4.4400000000000004</c:v>
                </c:pt>
                <c:pt idx="3">
                  <c:v>5.0268292682926834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F6-4CD5-9C38-A8437F891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330856"/>
        <c:axId val="467477016"/>
      </c:barChart>
      <c:catAx>
        <c:axId val="489330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7477016"/>
        <c:crosses val="autoZero"/>
        <c:auto val="1"/>
        <c:lblAlgn val="ctr"/>
        <c:lblOffset val="100"/>
        <c:noMultiLvlLbl val="0"/>
      </c:catAx>
      <c:valAx>
        <c:axId val="46747701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9330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Sheet1!$B$2:$B$4</c:f>
              <c:numCache>
                <c:formatCode>###0.00%</c:formatCode>
                <c:ptCount val="3"/>
                <c:pt idx="0">
                  <c:v>6.25E-2</c:v>
                </c:pt>
                <c:pt idx="1">
                  <c:v>3.125E-2</c:v>
                </c:pt>
                <c:pt idx="2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39-49B2-870C-6B788F0A5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Sheet1!$C$2:$C$4</c:f>
              <c:numCache>
                <c:formatCode>###0.00%</c:formatCode>
                <c:ptCount val="3"/>
                <c:pt idx="0">
                  <c:v>0.21875</c:v>
                </c:pt>
                <c:pt idx="1">
                  <c:v>9.375E-2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Sheet1!$D$2:$D$4</c:f>
              <c:numCache>
                <c:formatCode>###0.00%</c:formatCode>
                <c:ptCount val="3"/>
                <c:pt idx="0">
                  <c:v>0.3125</c:v>
                </c:pt>
                <c:pt idx="1">
                  <c:v>0.21875</c:v>
                </c:pt>
                <c:pt idx="2">
                  <c:v>0.15625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Sheet1!$E$2:$E$4</c:f>
              <c:numCache>
                <c:formatCode>###0.00%</c:formatCode>
                <c:ptCount val="3"/>
                <c:pt idx="0">
                  <c:v>0.25</c:v>
                </c:pt>
                <c:pt idx="1">
                  <c:v>0.375</c:v>
                </c:pt>
                <c:pt idx="2">
                  <c:v>0.3125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Sheet1!$F$2:$F$4</c:f>
              <c:numCache>
                <c:formatCode>###0.00%</c:formatCode>
                <c:ptCount val="3"/>
                <c:pt idx="0">
                  <c:v>0.125</c:v>
                </c:pt>
                <c:pt idx="1">
                  <c:v>0.25</c:v>
                </c:pt>
                <c:pt idx="2">
                  <c:v>0.46875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A5-4223-83BE-C178F7191D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9-49B2-870C-6B788F0A568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39-49B2-870C-6B788F0A56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…på 2 års sikt (32)</c:v>
                </c:pt>
                <c:pt idx="1">
                  <c:v>…på 5 års sikt (32)</c:v>
                </c:pt>
                <c:pt idx="2">
                  <c:v>…på 10 års sikt (32)</c:v>
                </c:pt>
              </c:strCache>
            </c:strRef>
          </c:cat>
          <c:val>
            <c:numRef>
              <c:f>Sheet1!$G$2:$G$4</c:f>
              <c:numCache>
                <c:formatCode>###0.00%</c:formatCode>
                <c:ptCount val="3"/>
                <c:pt idx="0">
                  <c:v>3.125E-2</c:v>
                </c:pt>
                <c:pt idx="1">
                  <c:v>3.125E-2</c:v>
                </c:pt>
                <c:pt idx="2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3152424"/>
        <c:axId val="493154776"/>
      </c:barChart>
      <c:catAx>
        <c:axId val="493152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54776"/>
        <c:crosses val="autoZero"/>
        <c:auto val="1"/>
        <c:lblAlgn val="ctr"/>
        <c:lblOffset val="100"/>
        <c:noMultiLvlLbl val="0"/>
      </c:catAx>
      <c:valAx>
        <c:axId val="4931547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315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6.9767399999999993E-2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0.16279070000000001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0.21875</c:v>
                </c:pt>
                <c:pt idx="1">
                  <c:v>0.37209300000000001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0.3125</c:v>
                </c:pt>
                <c:pt idx="1">
                  <c:v>0.27906979999999998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0.1162791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462952"/>
        <c:axId val="458457464"/>
      </c:barChart>
      <c:catAx>
        <c:axId val="458462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57464"/>
        <c:crosses val="autoZero"/>
        <c:auto val="1"/>
        <c:lblAlgn val="ctr"/>
        <c:lblOffset val="100"/>
        <c:noMultiLvlLbl val="0"/>
      </c:catAx>
      <c:valAx>
        <c:axId val="45845746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62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03666381724889E-2"/>
          <c:y val="0.81116253865694721"/>
          <c:w val="0.89627856672739237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0.15625</c:v>
                </c:pt>
                <c:pt idx="1">
                  <c:v>6.9767399999999993E-2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EF0-A430-73060105E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0.23255809999999999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EF0-A430-73060105E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0.4186047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EF0-A430-73060105E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0.25581399999999999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EF0-A430-73060105E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2"/>
                <c:pt idx="0" formatCode="###0.00%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EF0-A430-73060105E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1">
                  <c:v>2.32558E-2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C-4EF0-A430-73060105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462168"/>
        <c:axId val="458455896"/>
      </c:barChart>
      <c:catAx>
        <c:axId val="4584621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55896"/>
        <c:crosses val="autoZero"/>
        <c:auto val="1"/>
        <c:lblAlgn val="ctr"/>
        <c:lblOffset val="100"/>
        <c:noMultiLvlLbl val="0"/>
      </c:catAx>
      <c:valAx>
        <c:axId val="4584558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846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203666381724889E-2"/>
          <c:y val="0.81664181577203443"/>
          <c:w val="0.89507083714394209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0.46511629999999998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0.1860465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0.13953489999999999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0.13953489999999999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6.9767399999999993E-2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D4-4297-840A-1120709540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27-49E0-9FAC-86260A2C0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8986984"/>
        <c:axId val="478991688"/>
      </c:barChart>
      <c:catAx>
        <c:axId val="478986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991688"/>
        <c:crosses val="autoZero"/>
        <c:auto val="1"/>
        <c:lblAlgn val="ctr"/>
        <c:lblOffset val="100"/>
        <c:noMultiLvlLbl val="0"/>
      </c:catAx>
      <c:valAx>
        <c:axId val="47899168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898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8056832615418601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0.37209300000000001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EF0-A430-73060105E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0.2093023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EF0-A430-73060105E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0.28125</c:v>
                </c:pt>
                <c:pt idx="1">
                  <c:v>0.1860465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EF0-A430-73060105E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9.3023300000000003E-2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EF0-A430-73060105E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9.375E-2</c:v>
                </c:pt>
                <c:pt idx="1">
                  <c:v>0.13953489999999999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EF0-A430-73060105E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CA-463D-A97F-55D1383908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C-4EF0-A430-73060105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358824"/>
        <c:axId val="487354512"/>
      </c:barChart>
      <c:catAx>
        <c:axId val="487358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354512"/>
        <c:crosses val="autoZero"/>
        <c:auto val="1"/>
        <c:lblAlgn val="ctr"/>
        <c:lblOffset val="100"/>
        <c:noMultiLvlLbl val="0"/>
      </c:catAx>
      <c:valAx>
        <c:axId val="487354512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35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77828687596642365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Inga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0.5</c:v>
                </c:pt>
                <c:pt idx="1">
                  <c:v>0.51162790000000002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27-49E0-9FAC-86260A2C09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1 - 2 FTE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C-46D5-B50A-CBDAAF1DC9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0.25</c:v>
                </c:pt>
                <c:pt idx="1">
                  <c:v>0.23255814999999999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27-49E0-9FAC-86260A2C09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3 - 5 FTE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4C-46D5-B50A-CBDAAF1DC9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0.1875</c:v>
                </c:pt>
                <c:pt idx="1">
                  <c:v>0.23255814999999999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27-49E0-9FAC-86260A2C09A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6 - 10 FTE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27-49E0-9FAC-86260A2C09A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&gt; 10 FTE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4C-46D5-B50A-CBDAAF1DC9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27-49E0-9FAC-86260A2C09A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2.32558E-2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7-4FA4-9992-35867891D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359608"/>
        <c:axId val="487355296"/>
      </c:barChart>
      <c:catAx>
        <c:axId val="487359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355296"/>
        <c:crosses val="autoZero"/>
        <c:auto val="1"/>
        <c:lblAlgn val="ctr"/>
        <c:lblOffset val="100"/>
        <c:noMultiLvlLbl val="0"/>
      </c:catAx>
      <c:valAx>
        <c:axId val="48735529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8056832615418601"/>
          <c:w val="0.43168962604983319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2"/>
                <c:pt idx="0" formatCode="###0.00%">
                  <c:v>0.875</c:v>
                </c:pt>
                <c:pt idx="1">
                  <c:v>0.93023259999999997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C-4EF0-A430-73060105E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3 - 4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4.65116E-2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C-4EF0-A430-73060105E3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5 - 6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FD-4B9A-A160-2DFD87AF1D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2"/>
                <c:pt idx="0" formatCode="###0.00%">
                  <c:v>3.125E-2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C-4EF0-A430-73060105E3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7 - 8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Sheet1!$E$2:$E$5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4C-4EF0-A430-73060105E32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9 - 10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C-4EF0-A430-73060105E328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Vet ej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2019 (32)</c:v>
                </c:pt>
                <c:pt idx="1">
                  <c:v>2018 (43)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2"/>
                <c:pt idx="0" formatCode="###0.00%">
                  <c:v>6.25E-2</c:v>
                </c:pt>
                <c:pt idx="1">
                  <c:v>2.32558E-2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4C-4EF0-A430-73060105E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7360392"/>
        <c:axId val="479032720"/>
      </c:barChart>
      <c:catAx>
        <c:axId val="487360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79032720"/>
        <c:crosses val="autoZero"/>
        <c:auto val="1"/>
        <c:lblAlgn val="ctr"/>
        <c:lblOffset val="100"/>
        <c:noMultiLvlLbl val="0"/>
      </c:catAx>
      <c:valAx>
        <c:axId val="479032720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873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11190432423305"/>
          <c:y val="0.77828687596642365"/>
          <c:w val="0.31777609625471642"/>
          <c:h val="0.112127581731831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78534-96E2-4DA3-A024-D27D5E878DB5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23204-BBB2-4A0C-A915-390B732BA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3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FFD0-406D-4CDA-9E14-8BED02FBEA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1E7B6-9421-461B-A4CE-D6CC25A77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1. </a:t>
            </a:r>
            <a:r>
              <a:rPr lang="sv-SE" sz="1200" b="1" dirty="0"/>
              <a:t>Växande intresse </a:t>
            </a:r>
            <a:r>
              <a:rPr lang="sv-SE" sz="1200" dirty="0"/>
              <a:t>globalt för e-hälsa och en </a:t>
            </a:r>
            <a:r>
              <a:rPr lang="sv-SE" sz="1200" b="1" dirty="0"/>
              <a:t>bättre kunskap</a:t>
            </a:r>
            <a:r>
              <a:rPr lang="sv-SE" sz="1200" dirty="0"/>
              <a:t> på individnivå</a:t>
            </a:r>
            <a:endParaRPr lang="sv-SE" sz="1200" b="1" dirty="0"/>
          </a:p>
          <a:p>
            <a:r>
              <a:rPr lang="en-GB" dirty="0"/>
              <a:t>2. </a:t>
            </a:r>
            <a:r>
              <a:rPr lang="sv-SE" sz="1200" dirty="0"/>
              <a:t>Branschen känner sig </a:t>
            </a:r>
            <a:r>
              <a:rPr lang="sv-SE" sz="1200" b="1" dirty="0"/>
              <a:t>mer delaktig </a:t>
            </a:r>
            <a:r>
              <a:rPr lang="sv-SE" sz="1200" dirty="0"/>
              <a:t>i visionen att Sverige ska bli bäst i världen på e-hälsa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3. </a:t>
            </a:r>
            <a:r>
              <a:rPr lang="sv-SE" sz="1200" b="1" dirty="0"/>
              <a:t>Fler företag </a:t>
            </a:r>
            <a:r>
              <a:rPr lang="sv-SE" sz="1200" dirty="0"/>
              <a:t>har uttalad strategi och dedikerad personal</a:t>
            </a: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</a:t>
            </a:r>
            <a:r>
              <a:rPr lang="sv-SE" sz="1200" dirty="0"/>
              <a:t>De flesta </a:t>
            </a:r>
            <a:r>
              <a:rPr lang="sv-SE" sz="1200" b="1" dirty="0"/>
              <a:t>saknar </a:t>
            </a:r>
            <a:r>
              <a:rPr lang="sv-SE" sz="1200" dirty="0"/>
              <a:t>fortfarande </a:t>
            </a:r>
            <a:r>
              <a:rPr lang="sv-SE" sz="1200" b="1" dirty="0"/>
              <a:t>budget</a:t>
            </a:r>
            <a:r>
              <a:rPr lang="sv-SE" sz="1200" dirty="0"/>
              <a:t> avsatt för projekt inom e-hälsa så som </a:t>
            </a:r>
            <a:r>
              <a:rPr lang="sv-SE" sz="1200" b="1" dirty="0"/>
              <a:t>fungerande modell för betalning</a:t>
            </a:r>
            <a:r>
              <a:rPr lang="sv-SE" sz="1200" dirty="0"/>
              <a:t> av e-hälsotjänster.</a:t>
            </a:r>
            <a:endParaRPr lang="sv-SE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</a:t>
            </a:r>
            <a:r>
              <a:rPr lang="sv-SE" sz="1200" dirty="0"/>
              <a:t>Möjligheterna till </a:t>
            </a:r>
            <a:r>
              <a:rPr lang="sv-SE" sz="1200" b="1" dirty="0"/>
              <a:t>dataintegration</a:t>
            </a:r>
            <a:r>
              <a:rPr lang="sv-SE" sz="1200" dirty="0"/>
              <a:t> har ökat men är fortfarande den </a:t>
            </a:r>
            <a:r>
              <a:rPr lang="sv-SE" sz="1200" b="1" dirty="0"/>
              <a:t>största utmaningen</a:t>
            </a:r>
            <a:r>
              <a:rPr lang="sv-SE" sz="1200" dirty="0"/>
              <a:t>.</a:t>
            </a:r>
            <a:endParaRPr lang="sv-SE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23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1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0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64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3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E7B6-9421-461B-A4CE-D6CC25A779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3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0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54783-FD7E-4EAA-9379-17D9F2224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35" y="80000"/>
            <a:ext cx="598934" cy="64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FD107-DD46-4B1C-B5F4-AC6AF721EA21}"/>
              </a:ext>
            </a:extLst>
          </p:cNvPr>
          <p:cNvSpPr txBox="1"/>
          <p:nvPr userDrawn="1"/>
        </p:nvSpPr>
        <p:spPr>
          <a:xfrm>
            <a:off x="3176" y="6249084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Strictly Confidential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information in this document is confidential to the sender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is intended only for the use of the addressee. Unauthorized use, 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disclosure or copying is strictly prohibited and may be unlawful. </a:t>
            </a:r>
            <a:endParaRPr lang="sv-S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688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2FB9-27DF-4DB5-BA56-9198DA4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D1694-9E1C-459E-9E5A-4FA1A11FF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469ED-EC53-4F2D-8782-4014F19F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77A2-EC8D-4B38-844C-79096025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5B10C-6F18-48B5-8488-167D4843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228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5D0D-E772-4732-AB81-8275EFC4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07F1-D784-430E-965A-D0339EA6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C6F3-6314-46C7-8B32-26046DF0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52E0-E16D-4EA5-9C0C-CC1C1CE6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5E03D-5744-416D-B890-616453F6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87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D2EE-F216-477C-953D-8E01B369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ED6A-8C2D-4E73-BF4D-D4C68EED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BFE8-C9AD-4542-A1B0-51AACEA8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251B-DF89-459A-B8D7-948587B5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13EA0-8E83-489C-BF6A-F868C2B9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10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AB4F-B0AE-415D-BDBD-26555C0F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4D6F-D477-45BD-B347-93538F2F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3C2F-45BA-4481-8B5F-72116CDBB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1F4E6-1FC6-44A5-A9A1-9CA15D7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49328-B611-49F1-9695-BD22301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8D9CB-4C45-43B6-BB2F-A28FD4B9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415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63D2-BE63-4284-9268-09145C93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7DF41-D982-4845-BC8C-85D7C151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F42F-05D9-4236-A858-BB432511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095F4-D56F-49BE-8A16-6D3182179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F89E7-8468-44C7-BBE8-5FB13FD41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E739D-DDEF-4632-87B4-DDDEBA6A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2402E-3FF7-4FAE-9AC6-CD75972C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12682-6210-438F-9927-1D64F828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289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3F8F-17BF-4937-A11F-F62C32B2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EA69F-AED6-4774-B3DE-54CD5268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75CFE-CD2C-4162-8C05-38255326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87707-9AF2-493C-BCB2-A56E5877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83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11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529697"/>
            <a:ext cx="10753725" cy="46472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A6BEEF-B9EE-44D4-B12E-4B01C69A20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075" y="1109134"/>
            <a:ext cx="8099544" cy="4205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900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7DD6F-C96A-445B-96F3-F1B086D2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1236B-FC52-4698-83AB-8D72D368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1C270-CCE0-4C2B-924A-ECC44177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609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C202-CD0A-4489-A7B4-32B64286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275F-0442-4C0D-90F0-7444F0EF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D7671-F1B9-4FA1-91F9-C26E46BA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F058B-C38F-4B52-BE77-BB42D5B7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FBB52-1CA7-48EC-8E5C-A382E783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D0CC1-F692-4A0A-982C-E66949A6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284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4D0F-CF0C-4D36-B3C4-93CE089C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C84ED-AB3E-46E2-BF0B-47E68D60E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7EA62-0F7C-4077-B968-0CF9BD370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216B-EBC7-4019-9988-6FA40E98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AAB1-A6BF-4446-BAA4-C7B1DEB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8360-65CF-4F2C-A5D3-DD43A1C4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669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CE27-3765-4468-B895-558F5937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4E6C9-687A-45CB-A886-19667568E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3DF4-E7A4-41C1-BFF5-EA282579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29B6-2E71-4BDF-934D-23048D76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43765-2220-48AB-9C38-A673BE44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4189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5A5A4-684E-407E-824C-12267ECD7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872C1-16E7-43B1-9BBD-0C9E805C7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726E-4DCC-4541-A6EF-3369245F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BF8E-91FD-4252-A2F5-BEF9201A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2E05B-8357-4D43-9176-0FEA1DD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519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545454"/>
                </a:solidFill>
              </a:rPr>
              <a:t>LIF eHälsa 2019</a:t>
            </a:r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>
                <a:solidFill>
                  <a:srgbClr val="545454"/>
                </a:solidFill>
              </a:rPr>
              <a:t>©2019 Opticom International Research AB. All rights reserved.</a:t>
            </a:r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v-SE" smtClean="0">
                <a:solidFill>
                  <a:srgbClr val="545454"/>
                </a:solidFill>
              </a:rPr>
              <a:pPr/>
              <a:t>‹#›</a:t>
            </a:fld>
            <a:endParaRPr lang="sv-SE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48000">
              <a:schemeClr val="bg1"/>
            </a:gs>
            <a:gs pos="28000">
              <a:schemeClr val="bg1"/>
            </a:gs>
            <a:gs pos="1000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descr="Map of World"/>
          <p:cNvSpPr>
            <a:spLocks noEditPoints="1"/>
          </p:cNvSpPr>
          <p:nvPr/>
        </p:nvSpPr>
        <p:spPr bwMode="gray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A4112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54783-FD7E-4EAA-9379-17D9F2224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35" y="80000"/>
            <a:ext cx="598934" cy="64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FD107-DD46-4B1C-B5F4-AC6AF721EA21}"/>
              </a:ext>
            </a:extLst>
          </p:cNvPr>
          <p:cNvSpPr txBox="1"/>
          <p:nvPr userDrawn="1"/>
        </p:nvSpPr>
        <p:spPr>
          <a:xfrm>
            <a:off x="3176" y="6249084"/>
            <a:ext cx="3419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Strictly Confidential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information in this document is confidential to the sender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is intended only for the use of the addressee. Unauthorized use, </a:t>
            </a:r>
          </a:p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disclosure or copying is strictly prohibited and may be unlawful. </a:t>
            </a:r>
            <a:endParaRPr lang="sv-S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5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2FB9-27DF-4DB5-BA56-9198DA4AD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D1694-9E1C-459E-9E5A-4FA1A11FF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469ED-EC53-4F2D-8782-4014F19F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377A2-EC8D-4B38-844C-79096025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5B10C-6F18-48B5-8488-167D4843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7863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5D0D-E772-4732-AB81-8275EFC4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07F1-D784-430E-965A-D0339EA64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AC6F3-6314-46C7-8B32-26046DF0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52E0-E16D-4EA5-9C0C-CC1C1CE67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5E03D-5744-416D-B890-616453F6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328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88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D2EE-F216-477C-953D-8E01B3697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5ED6A-8C2D-4E73-BF4D-D4C68EEDE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BFE8-C9AD-4542-A1B0-51AACEA8D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3251B-DF89-459A-B8D7-948587B50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13EA0-8E83-489C-BF6A-F868C2B9C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1081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AB4F-B0AE-415D-BDBD-26555C0F5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44D6F-D477-45BD-B347-93538F2F7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3C2F-45BA-4481-8B5F-72116CDBB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1F4E6-1FC6-44A5-A9A1-9CA15D72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49328-B611-49F1-9695-BD22301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8D9CB-4C45-43B6-BB2F-A28FD4B9B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808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63D2-BE63-4284-9268-09145C93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7DF41-D982-4845-BC8C-85D7C151F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4F42F-05D9-4236-A858-BB4325117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9095F4-D56F-49BE-8A16-6D3182179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DF89E7-8468-44C7-BBE8-5FB13FD41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1E739D-DDEF-4632-87B4-DDDEBA6A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2402E-3FF7-4FAE-9AC6-CD75972CF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12682-6210-438F-9927-1D64F828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689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3F8F-17BF-4937-A11F-F62C32B2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EA69F-AED6-4774-B3DE-54CD5268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75CFE-CD2C-4162-8C05-38255326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87707-9AF2-493C-BCB2-A56E5877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100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7DD6F-C96A-445B-96F3-F1B086D2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1236B-FC52-4698-83AB-8D72D368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1C270-CCE0-4C2B-924A-ECC44177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0094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C202-CD0A-4489-A7B4-32B64286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0275F-0442-4C0D-90F0-7444F0EFD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7D7671-F1B9-4FA1-91F9-C26E46BA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F058B-C38F-4B52-BE77-BB42D5B7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FBB52-1CA7-48EC-8E5C-A382E783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D0CC1-F692-4A0A-982C-E66949A6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298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14D0F-CF0C-4D36-B3C4-93CE089C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CC84ED-AB3E-46E2-BF0B-47E68D60E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7EA62-0F7C-4077-B968-0CF9BD370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216B-EBC7-4019-9988-6FA40E986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AAB1-A6BF-4446-BAA4-C7B1DEB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8360-65CF-4F2C-A5D3-DD43A1C4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326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CE27-3765-4468-B895-558F5937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4E6C9-687A-45CB-A886-19667568E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3DF4-E7A4-41C1-BFF5-EA282579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29B6-2E71-4BDF-934D-23048D76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43765-2220-48AB-9C38-A673BE443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217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5A5A4-684E-407E-824C-12267ECD7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872C1-16E7-43B1-9BBD-0C9E805C7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726E-4DCC-4541-A6EF-3369245F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BF8E-91FD-4252-A2F5-BEF9201A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2E05B-8357-4D43-9176-0FEA1DDC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398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1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4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A41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11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83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75" y="365126"/>
            <a:ext cx="10515600" cy="744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25551"/>
            <a:ext cx="10515600" cy="495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67" y="6398685"/>
            <a:ext cx="3420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©2019 Opticom International Research AB. All rights reserved.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82466" y="63986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LIF eHälsa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1932" y="63986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B428-0841-4893-A169-84A2AFB227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935" y="80000"/>
            <a:ext cx="598934" cy="6476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8468" y="6282267"/>
            <a:ext cx="12204000" cy="0"/>
          </a:xfrm>
          <a:prstGeom prst="line">
            <a:avLst/>
          </a:prstGeom>
          <a:ln w="38100">
            <a:solidFill>
              <a:srgbClr val="A411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69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4112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BEE6C-1825-4A85-9CE3-9E3EA1A4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2C84B-8740-4CAA-B376-4F4E3F70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E13D-45BF-4882-BBFE-BDA8691C3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©2019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D25B-2BDD-4264-8847-C49E8320B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LIF eHälsa 2019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9BD81-E196-473B-A253-13DD74FC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545454"/>
                </a:solidFill>
              </a:rPr>
              <a:t>LIF eHälsa 2019</a:t>
            </a:r>
            <a:endParaRPr lang="en-US" dirty="0">
              <a:solidFill>
                <a:srgbClr val="54545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sv-SE">
                <a:solidFill>
                  <a:srgbClr val="545454"/>
                </a:solidFill>
              </a:rPr>
              <a:t>©2019 Opticom International Research AB. All rights reserved.</a:t>
            </a:r>
            <a:endParaRPr lang="en-US"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>
                <a:solidFill>
                  <a:srgbClr val="545454"/>
                </a:solidFill>
              </a:rPr>
              <a:pPr/>
              <a:t>‹#›</a:t>
            </a:fld>
            <a:endParaRPr lang="en-US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8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BEE6C-1825-4A85-9CE3-9E3EA1A4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2C84B-8740-4CAA-B376-4F4E3F705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E13D-45BF-4882-BBFE-BDA8691C3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©2018 Opticom International Research AB. All rights reserved.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D25B-2BDD-4264-8847-C49E8320B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Biosimilar Future Lab Vision 2022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9BD81-E196-473B-A253-13DD74FC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296E-1696-4F1C-942C-1C3B04E83D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80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AF1CD-A1C4-4690-A6C2-7BA37E877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A41128"/>
                </a:solidFill>
              </a:rPr>
              <a:t>LIF </a:t>
            </a:r>
            <a:r>
              <a:rPr lang="sv-SE" dirty="0">
                <a:solidFill>
                  <a:srgbClr val="A41128"/>
                </a:solidFill>
              </a:rPr>
              <a:t>e-hälsa</a:t>
            </a:r>
            <a:r>
              <a:rPr lang="en-US" dirty="0">
                <a:solidFill>
                  <a:srgbClr val="A41128"/>
                </a:solidFill>
              </a:rPr>
              <a:t> 2019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sv-SE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Hur bidrar Sveriges forskande läke­medels­industri till visionen ”Sverige bäst i världen 2025”?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A2E95-D851-4E36-8253-DA435242F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Urval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hemsidan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74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E-hälsosatsningar och delaktighet i visionen 2025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Hur tror du att era satsningar på e-hälsa (resurser, projekt) kommer </a:t>
            </a:r>
            <a:r>
              <a:rPr lang="sv-SE" b="1" dirty="0"/>
              <a:t>utvecklas</a:t>
            </a:r>
            <a:r>
              <a:rPr lang="sv-SE" dirty="0"/>
              <a:t> i Sverige på tre års sikt?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6372027"/>
              </p:ext>
            </p:extLst>
          </p:nvPr>
        </p:nvGraphicFramePr>
        <p:xfrm>
          <a:off x="600072" y="1664687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BAF7-0A63-4E3E-9234-4BF79F1F22E2}"/>
              </a:ext>
            </a:extLst>
          </p:cNvPr>
          <p:cNvSpPr txBox="1">
            <a:spLocks/>
          </p:cNvSpPr>
          <p:nvPr/>
        </p:nvSpPr>
        <p:spPr>
          <a:xfrm>
            <a:off x="600072" y="3909775"/>
            <a:ext cx="10515599" cy="42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 vilken utsträckning upplever du att </a:t>
            </a:r>
            <a:r>
              <a:rPr lang="sv-SE" b="1" dirty="0"/>
              <a:t>ditt företag är delaktigt </a:t>
            </a:r>
            <a:r>
              <a:rPr lang="sv-SE" dirty="0"/>
              <a:t>i att Sverige ska </a:t>
            </a:r>
            <a:r>
              <a:rPr lang="sv-SE" b="1" dirty="0"/>
              <a:t>bli bäst i världen </a:t>
            </a:r>
            <a:r>
              <a:rPr lang="sv-SE" dirty="0"/>
              <a:t>på e-hälsa 2025?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ED03E1-A623-47AE-8B9C-0F2CA6FE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289570"/>
              </p:ext>
            </p:extLst>
          </p:nvPr>
        </p:nvGraphicFramePr>
        <p:xfrm>
          <a:off x="600070" y="4278290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FCFB5-2D1F-4EC3-908D-C1A6C532E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85946"/>
              </p:ext>
            </p:extLst>
          </p:nvPr>
        </p:nvGraphicFramePr>
        <p:xfrm>
          <a:off x="11022150" y="1137405"/>
          <a:ext cx="760361" cy="243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8567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3762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5,9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34ED04-AF0B-4827-A512-2A29CF6B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782316"/>
              </p:ext>
            </p:extLst>
          </p:nvPr>
        </p:nvGraphicFramePr>
        <p:xfrm>
          <a:off x="11022149" y="3794775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34388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3,7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17" name="Text Box 16">
            <a:extLst>
              <a:ext uri="{FF2B5EF4-FFF2-40B4-BE49-F238E27FC236}">
                <a16:creationId xmlns:a16="http://schemas.microsoft.com/office/drawing/2014/main" id="{D351C917-5EBD-49CA-B45E-08DA42135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37" y="6025576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1C99571E-332A-494E-AA93-E0D8E6586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40" y="6025576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9E539DCC-BD27-44A4-823F-99794E777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946" y="3354222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Ingen ökning alls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63978410-9903-4809-8C64-FF005A87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873" y="3354222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ökning</a:t>
            </a:r>
          </a:p>
        </p:txBody>
      </p:sp>
      <p:sp>
        <p:nvSpPr>
          <p:cNvPr id="20" name="Equals 19">
            <a:extLst>
              <a:ext uri="{FF2B5EF4-FFF2-40B4-BE49-F238E27FC236}">
                <a16:creationId xmlns:a16="http://schemas.microsoft.com/office/drawing/2014/main" id="{6FCD690E-F9B8-4D5B-BE36-0FA1749E6189}"/>
              </a:ext>
            </a:extLst>
          </p:cNvPr>
          <p:cNvSpPr/>
          <p:nvPr/>
        </p:nvSpPr>
        <p:spPr>
          <a:xfrm>
            <a:off x="11692128" y="2642908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AD00D86F-A5CB-480E-8A5F-5834F8A8F957}"/>
              </a:ext>
            </a:extLst>
          </p:cNvPr>
          <p:cNvSpPr/>
          <p:nvPr/>
        </p:nvSpPr>
        <p:spPr>
          <a:xfrm rot="10800000">
            <a:off x="11782510" y="5060582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9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Läkemedelsföretagens bidrag till visionen 2025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I vilken utsträckning känner du att läkemedelsföretag på den svenska marknaden </a:t>
            </a:r>
            <a:r>
              <a:rPr lang="sv-SE" b="1" dirty="0"/>
              <a:t>kan bidra till att Sverige ska bli bäst i världen </a:t>
            </a:r>
            <a:r>
              <a:rPr lang="sv-SE" dirty="0"/>
              <a:t>på e-hälsa 2025? </a:t>
            </a:r>
          </a:p>
          <a:p>
            <a:endParaRPr lang="sv-SE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684946"/>
              </p:ext>
            </p:extLst>
          </p:nvPr>
        </p:nvGraphicFramePr>
        <p:xfrm>
          <a:off x="600072" y="1747815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FCFB5-2D1F-4EC3-908D-C1A6C532E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9414"/>
              </p:ext>
            </p:extLst>
          </p:nvPr>
        </p:nvGraphicFramePr>
        <p:xfrm>
          <a:off x="11022150" y="1327252"/>
          <a:ext cx="760361" cy="2254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516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3762"/>
                  </a:ext>
                </a:extLst>
              </a:tr>
              <a:tr h="751624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516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6,4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16" name="Text Box 16">
            <a:extLst>
              <a:ext uri="{FF2B5EF4-FFF2-40B4-BE49-F238E27FC236}">
                <a16:creationId xmlns:a16="http://schemas.microsoft.com/office/drawing/2014/main" id="{7B03A00A-7CD3-4E53-B468-9AE2FED4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48" y="344218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 inte alls bidra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CB4C0DB-3191-479A-9ABC-8FAE28C1D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064" y="344218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Kan bidra i stor utsträckning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67B6AF6-D475-4840-8669-0EF5419D9A7A}"/>
              </a:ext>
            </a:extLst>
          </p:cNvPr>
          <p:cNvSpPr/>
          <p:nvPr/>
        </p:nvSpPr>
        <p:spPr>
          <a:xfrm>
            <a:off x="11734972" y="2530888"/>
            <a:ext cx="161925" cy="571500"/>
          </a:xfrm>
          <a:prstGeom prst="downArrow">
            <a:avLst/>
          </a:prstGeom>
          <a:solidFill>
            <a:srgbClr val="A41128">
              <a:alpha val="50196"/>
            </a:srgbClr>
          </a:solidFill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3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153-0CF2-4B90-878F-C28AA02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sv-SE" dirty="0"/>
              <a:t>Typ av digitala tjänster som tillhandahålls i Sverige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062A-2D61-41C5-9C35-A4E0458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656-8B29-4993-BE06-069099E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F79-BE08-4FAB-81AD-0AE1B9BB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482FC-3C79-42A1-B3CF-625BFD803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109134"/>
            <a:ext cx="10515600" cy="420563"/>
          </a:xfrm>
        </p:spPr>
        <p:txBody>
          <a:bodyPr/>
          <a:lstStyle/>
          <a:p>
            <a:r>
              <a:rPr lang="sv-SE" dirty="0"/>
              <a:t>Vilken </a:t>
            </a:r>
            <a:r>
              <a:rPr lang="sv-SE" b="1" dirty="0"/>
              <a:t>typ av digitala tjänster </a:t>
            </a:r>
            <a:r>
              <a:rPr lang="sv-SE" dirty="0"/>
              <a:t>relaterade till hälsa och/eller läkemedel tillhandahåller ditt företag i Sverige? 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B0196285-E8AA-41C6-9B41-BC08A2763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94488"/>
              </p:ext>
            </p:extLst>
          </p:nvPr>
        </p:nvGraphicFramePr>
        <p:xfrm>
          <a:off x="600074" y="1723977"/>
          <a:ext cx="10753725" cy="422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8DE755A1-4D03-46EA-9DC9-6D57E39BB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92" y="5928522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Bas 2018: 43. Multipla svar: </a:t>
            </a: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67</a:t>
            </a: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. Vet ej: 0  Inget svar: 0</a:t>
            </a:r>
          </a:p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32. Multipla svar: 56. Vet ej: 0. Inget svar: 0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5EBE58-2C3A-48F8-8B44-9E653192B12F}"/>
              </a:ext>
            </a:extLst>
          </p:cNvPr>
          <p:cNvSpPr/>
          <p:nvPr/>
        </p:nvSpPr>
        <p:spPr>
          <a:xfrm>
            <a:off x="6481187" y="3587262"/>
            <a:ext cx="1401279" cy="2022739"/>
          </a:xfrm>
          <a:prstGeom prst="roundRect">
            <a:avLst/>
          </a:prstGeom>
          <a:noFill/>
          <a:ln w="19050"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515A8E6-C35C-4FFC-B3B2-E434D367C50F}"/>
              </a:ext>
            </a:extLst>
          </p:cNvPr>
          <p:cNvSpPr/>
          <p:nvPr/>
        </p:nvSpPr>
        <p:spPr>
          <a:xfrm rot="14546171">
            <a:off x="2080950" y="3505512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A914AB1-14B3-41ED-A405-1D597A1EAEE4}"/>
              </a:ext>
            </a:extLst>
          </p:cNvPr>
          <p:cNvSpPr/>
          <p:nvPr/>
        </p:nvSpPr>
        <p:spPr>
          <a:xfrm rot="14546171">
            <a:off x="3804416" y="3550516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9FA024B-C620-4FEB-A0B6-87A4561AFECE}"/>
              </a:ext>
            </a:extLst>
          </p:cNvPr>
          <p:cNvSpPr/>
          <p:nvPr/>
        </p:nvSpPr>
        <p:spPr>
          <a:xfrm rot="13808408">
            <a:off x="8766873" y="4422106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BFFEB90-10D2-496A-9F78-5576E3A28270}"/>
              </a:ext>
            </a:extLst>
          </p:cNvPr>
          <p:cNvSpPr/>
          <p:nvPr/>
        </p:nvSpPr>
        <p:spPr>
          <a:xfrm rot="18796435">
            <a:off x="5366254" y="3709512"/>
            <a:ext cx="161925" cy="571500"/>
          </a:xfrm>
          <a:prstGeom prst="downArrow">
            <a:avLst/>
          </a:prstGeom>
          <a:solidFill>
            <a:srgbClr val="A41128">
              <a:alpha val="50196"/>
            </a:srgbClr>
          </a:solidFill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1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C82B23A0-B40D-41C2-937A-17704CFD2280}"/>
              </a:ext>
            </a:extLst>
          </p:cNvPr>
          <p:cNvSpPr/>
          <p:nvPr/>
        </p:nvSpPr>
        <p:spPr>
          <a:xfrm>
            <a:off x="3245617" y="3034604"/>
            <a:ext cx="2322152" cy="75362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F1153-0CF2-4B90-878F-C28AA02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sv-SE" dirty="0"/>
              <a:t>Samarbete med extern partner eller leverantör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062A-2D61-41C5-9C35-A4E0458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656-8B29-4993-BE06-069099E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F79-BE08-4FAB-81AD-0AE1B9BB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13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482FC-3C79-42A1-B3CF-625BFD803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109134"/>
            <a:ext cx="10515600" cy="420563"/>
          </a:xfrm>
        </p:spPr>
        <p:txBody>
          <a:bodyPr/>
          <a:lstStyle/>
          <a:p>
            <a:r>
              <a:rPr lang="sv-SE" dirty="0"/>
              <a:t>Har ditt företag något samarbete med en </a:t>
            </a:r>
            <a:r>
              <a:rPr lang="sv-SE" b="1" dirty="0"/>
              <a:t>extern partner eller leverantör </a:t>
            </a:r>
            <a:r>
              <a:rPr lang="sv-SE" dirty="0"/>
              <a:t>inom e-hälsa i Sverige?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B0196285-E8AA-41C6-9B41-BC08A2763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62688"/>
              </p:ext>
            </p:extLst>
          </p:nvPr>
        </p:nvGraphicFramePr>
        <p:xfrm>
          <a:off x="5014127" y="1723977"/>
          <a:ext cx="7017006" cy="422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984D9477-09C5-4169-BB16-2992FBB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510" y="5864489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Bas 2018: 43. Multipla svar: </a:t>
            </a: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51</a:t>
            </a: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. Vet ej: 0  Inget svar: 0</a:t>
            </a:r>
          </a:p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32. Multipla svar: 41. Vet ej: 0  Inget svar: 2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DADE694-44AE-4874-AE09-A2EBAD9CF150}"/>
              </a:ext>
            </a:extLst>
          </p:cNvPr>
          <p:cNvSpPr/>
          <p:nvPr/>
        </p:nvSpPr>
        <p:spPr>
          <a:xfrm rot="14311751">
            <a:off x="10099206" y="4553472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55083A7-EE79-4469-93CA-09794955B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826339"/>
              </p:ext>
            </p:extLst>
          </p:nvPr>
        </p:nvGraphicFramePr>
        <p:xfrm>
          <a:off x="160867" y="1723977"/>
          <a:ext cx="485326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E89DA41-DFDE-4DB9-8834-46CB4A8AE998}"/>
              </a:ext>
            </a:extLst>
          </p:cNvPr>
          <p:cNvSpPr txBox="1"/>
          <p:nvPr/>
        </p:nvSpPr>
        <p:spPr>
          <a:xfrm>
            <a:off x="271305" y="4163561"/>
            <a:ext cx="859781" cy="225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sv-SE" sz="1000" dirty="0"/>
              <a:t>31% i 2018</a:t>
            </a:r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210E71-8D47-4CDE-9BCC-71DBDDDF6359}"/>
              </a:ext>
            </a:extLst>
          </p:cNvPr>
          <p:cNvSpPr txBox="1"/>
          <p:nvPr/>
        </p:nvSpPr>
        <p:spPr>
          <a:xfrm>
            <a:off x="368248" y="2581871"/>
            <a:ext cx="859781" cy="225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sv-SE" sz="1000" dirty="0"/>
              <a:t>15% i 2018</a:t>
            </a:r>
            <a:endParaRPr lang="en-GB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1B9E8-8900-421F-8758-0CA43ED7D192}"/>
              </a:ext>
            </a:extLst>
          </p:cNvPr>
          <p:cNvSpPr txBox="1"/>
          <p:nvPr/>
        </p:nvSpPr>
        <p:spPr>
          <a:xfrm>
            <a:off x="3620800" y="2161137"/>
            <a:ext cx="859781" cy="225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sv-SE" sz="1000" dirty="0"/>
              <a:t>54% i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0656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153-0CF2-4B90-878F-C28AA02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dirty="0"/>
              <a:t>Typ av digitala tjänster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062A-2D61-41C5-9C35-A4E0458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656-8B29-4993-BE06-069099E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F79-BE08-4FAB-81AD-0AE1B9BB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482FC-3C79-42A1-B3CF-625BFD803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109134"/>
            <a:ext cx="10515600" cy="420563"/>
          </a:xfrm>
        </p:spPr>
        <p:txBody>
          <a:bodyPr/>
          <a:lstStyle/>
          <a:p>
            <a:r>
              <a:rPr lang="sv-SE" dirty="0"/>
              <a:t>Vilken typ av digitala tjänster erbjuder ni?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B0196285-E8AA-41C6-9B41-BC08A2763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5222"/>
              </p:ext>
            </p:extLst>
          </p:nvPr>
        </p:nvGraphicFramePr>
        <p:xfrm>
          <a:off x="600074" y="1723977"/>
          <a:ext cx="10753725" cy="422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984D9477-09C5-4169-BB16-2992FBB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92" y="5928522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Bas 2018: 11. Multipla svar: 20. Vet ej: 0  Inget svar: 0</a:t>
            </a:r>
          </a:p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11. Multipla svar: 33. Vet ej: 0  Inget svar: 0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E1976D-A31C-4402-8099-278645ECDFEC}"/>
              </a:ext>
            </a:extLst>
          </p:cNvPr>
          <p:cNvSpPr/>
          <p:nvPr/>
        </p:nvSpPr>
        <p:spPr>
          <a:xfrm>
            <a:off x="5444452" y="5972713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A6DAE0BA-E1A9-45CC-BFE1-3A2411C8A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971" y="3493765"/>
            <a:ext cx="17871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32. Vet ej: 0  Inget svar: 32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2C5C47-D1D7-4777-BD54-6784BF2F30AC}"/>
              </a:ext>
            </a:extLst>
          </p:cNvPr>
          <p:cNvSpPr/>
          <p:nvPr/>
        </p:nvSpPr>
        <p:spPr>
          <a:xfrm>
            <a:off x="5441206" y="6076473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D93214-769B-4736-882E-99F93892C1BD}"/>
              </a:ext>
            </a:extLst>
          </p:cNvPr>
          <p:cNvGrpSpPr/>
          <p:nvPr/>
        </p:nvGrpSpPr>
        <p:grpSpPr>
          <a:xfrm>
            <a:off x="10177721" y="1152830"/>
            <a:ext cx="2014279" cy="1185652"/>
            <a:chOff x="7577964" y="1065282"/>
            <a:chExt cx="2014279" cy="1185652"/>
          </a:xfrm>
        </p:grpSpPr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B13E7AEC-1048-486D-955D-A73256747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4903" y="1529697"/>
              <a:ext cx="293444" cy="271677"/>
            </a:xfrm>
            <a:prstGeom prst="smileyFac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963622D6-EFA6-40E9-8A9F-B7F9C9E09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7098" y="1514219"/>
              <a:ext cx="293444" cy="271677"/>
            </a:xfrm>
            <a:prstGeom prst="smileyFace">
              <a:avLst>
                <a:gd name="adj" fmla="val -4653"/>
              </a:avLst>
            </a:prstGeom>
            <a:solidFill>
              <a:srgbClr val="A41128">
                <a:alpha val="50000"/>
              </a:srgbClr>
            </a:solidFill>
            <a:ln>
              <a:solidFill>
                <a:srgbClr val="A41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Smiley Face 14">
              <a:extLst>
                <a:ext uri="{FF2B5EF4-FFF2-40B4-BE49-F238E27FC236}">
                  <a16:creationId xmlns:a16="http://schemas.microsoft.com/office/drawing/2014/main" id="{FE224ECF-0B5E-4E65-9839-6354EB59FD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6550" y="1915041"/>
              <a:ext cx="293444" cy="271677"/>
            </a:xfrm>
            <a:prstGeom prst="smileyFace">
              <a:avLst>
                <a:gd name="adj" fmla="val 955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A79C2-7905-45C9-91A2-0F0101C6CA5E}"/>
                </a:ext>
              </a:extLst>
            </p:cNvPr>
            <p:cNvSpPr txBox="1"/>
            <p:nvPr/>
          </p:nvSpPr>
          <p:spPr>
            <a:xfrm>
              <a:off x="7968347" y="1542425"/>
              <a:ext cx="5475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34% </a:t>
              </a:r>
              <a:r>
                <a:rPr lang="sv-SE" sz="1000" dirty="0"/>
                <a:t>Ja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5C7C67-7184-4071-B378-2AD6153E7437}"/>
                </a:ext>
              </a:extLst>
            </p:cNvPr>
            <p:cNvSpPr txBox="1"/>
            <p:nvPr/>
          </p:nvSpPr>
          <p:spPr>
            <a:xfrm>
              <a:off x="8920542" y="1526947"/>
              <a:ext cx="671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38% </a:t>
              </a:r>
              <a:r>
                <a:rPr lang="sv-SE" sz="1000" dirty="0"/>
                <a:t>Nej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5A2B7B-DDD6-451F-BE40-2E96734F968A}"/>
                </a:ext>
              </a:extLst>
            </p:cNvPr>
            <p:cNvSpPr txBox="1"/>
            <p:nvPr/>
          </p:nvSpPr>
          <p:spPr>
            <a:xfrm>
              <a:off x="7942011" y="1850824"/>
              <a:ext cx="1650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28</a:t>
              </a:r>
              <a:r>
                <a:rPr lang="sv-SE" sz="1000" dirty="0"/>
                <a:t>% Erbjuder inga e-hälsotjänster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8CBE2D-8514-4D48-87F6-FFCE1E38F2E9}"/>
                </a:ext>
              </a:extLst>
            </p:cNvPr>
            <p:cNvSpPr txBox="1"/>
            <p:nvPr/>
          </p:nvSpPr>
          <p:spPr>
            <a:xfrm>
              <a:off x="7577964" y="1065282"/>
              <a:ext cx="2014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Har du en minut för ytterligare ett par frågor?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85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153-0CF2-4B90-878F-C28AA02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dirty="0"/>
              <a:t>Funktionalitet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062A-2D61-41C5-9C35-A4E0458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656-8B29-4993-BE06-069099E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F79-BE08-4FAB-81AD-0AE1B9BB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482FC-3C79-42A1-B3CF-625BFD803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109134"/>
            <a:ext cx="10515600" cy="420563"/>
          </a:xfrm>
        </p:spPr>
        <p:txBody>
          <a:bodyPr/>
          <a:lstStyle/>
          <a:p>
            <a:r>
              <a:rPr lang="sv-SE" dirty="0"/>
              <a:t>Vilken funktionalitet erbjuder de e-hälsotjänster som ditt företag tillhandahåller? 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B0196285-E8AA-41C6-9B41-BC08A2763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73438"/>
              </p:ext>
            </p:extLst>
          </p:nvPr>
        </p:nvGraphicFramePr>
        <p:xfrm>
          <a:off x="600074" y="1723977"/>
          <a:ext cx="10753725" cy="422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984D9477-09C5-4169-BB16-2992FBB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92" y="5928522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Bas 2018: 11. Multipla svar: 20. Vet ej: 0  Inget svar: 0</a:t>
            </a:r>
          </a:p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11. Multipla svar: 49. Vet ej: 0  Inget svar: 0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E1976D-A31C-4402-8099-278645ECDFEC}"/>
              </a:ext>
            </a:extLst>
          </p:cNvPr>
          <p:cNvSpPr/>
          <p:nvPr/>
        </p:nvSpPr>
        <p:spPr>
          <a:xfrm>
            <a:off x="5424996" y="5972713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CBAA224F-90C8-4AE6-9396-0F6A9B45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3" y="5860314"/>
            <a:ext cx="2435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habilitering, motion/rörlighet/ träning, KBT, motivationsövningar, etc. </a:t>
            </a:r>
            <a:endParaRPr lang="sv-SE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08EBFA-301D-4352-8AAF-D958CCD82B1F}"/>
              </a:ext>
            </a:extLst>
          </p:cNvPr>
          <p:cNvSpPr/>
          <p:nvPr/>
        </p:nvSpPr>
        <p:spPr>
          <a:xfrm>
            <a:off x="5450936" y="6095929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73EE82-6F2E-4F2A-B16B-AC74054C79B2}"/>
              </a:ext>
            </a:extLst>
          </p:cNvPr>
          <p:cNvGrpSpPr/>
          <p:nvPr/>
        </p:nvGrpSpPr>
        <p:grpSpPr>
          <a:xfrm>
            <a:off x="10177721" y="1152830"/>
            <a:ext cx="2014279" cy="1185652"/>
            <a:chOff x="7577964" y="1065282"/>
            <a:chExt cx="2014279" cy="1185652"/>
          </a:xfrm>
        </p:grpSpPr>
        <p:sp>
          <p:nvSpPr>
            <p:cNvPr id="14" name="Smiley Face 13">
              <a:extLst>
                <a:ext uri="{FF2B5EF4-FFF2-40B4-BE49-F238E27FC236}">
                  <a16:creationId xmlns:a16="http://schemas.microsoft.com/office/drawing/2014/main" id="{5C4CB86B-BB7E-4EC6-A9A0-B1E3DE19B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4903" y="1529697"/>
              <a:ext cx="293444" cy="271677"/>
            </a:xfrm>
            <a:prstGeom prst="smileyFac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E1E02599-58D7-492F-B790-E37DCD203D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7098" y="1514219"/>
              <a:ext cx="293444" cy="271677"/>
            </a:xfrm>
            <a:prstGeom prst="smileyFace">
              <a:avLst>
                <a:gd name="adj" fmla="val -4653"/>
              </a:avLst>
            </a:prstGeom>
            <a:solidFill>
              <a:srgbClr val="A41128">
                <a:alpha val="50000"/>
              </a:srgbClr>
            </a:solidFill>
            <a:ln>
              <a:solidFill>
                <a:srgbClr val="A41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A5C5BEE3-7993-4ED3-95A3-E046B3601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6550" y="1915041"/>
              <a:ext cx="293444" cy="271677"/>
            </a:xfrm>
            <a:prstGeom prst="smileyFace">
              <a:avLst>
                <a:gd name="adj" fmla="val 955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11DAD7-1D3B-4EE9-AD36-85E2072EA1E6}"/>
                </a:ext>
              </a:extLst>
            </p:cNvPr>
            <p:cNvSpPr txBox="1"/>
            <p:nvPr/>
          </p:nvSpPr>
          <p:spPr>
            <a:xfrm>
              <a:off x="7968347" y="1542425"/>
              <a:ext cx="5475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34% </a:t>
              </a:r>
              <a:r>
                <a:rPr lang="sv-SE" sz="1000" dirty="0"/>
                <a:t>Ja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554B00-AFDD-4546-BBC1-98B8B8AD4E85}"/>
                </a:ext>
              </a:extLst>
            </p:cNvPr>
            <p:cNvSpPr txBox="1"/>
            <p:nvPr/>
          </p:nvSpPr>
          <p:spPr>
            <a:xfrm>
              <a:off x="8920542" y="1526947"/>
              <a:ext cx="671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38% </a:t>
              </a:r>
              <a:r>
                <a:rPr lang="sv-SE" sz="1000" dirty="0"/>
                <a:t>Nej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0F1D95-2771-46DB-97AB-29AEFC6AEA21}"/>
                </a:ext>
              </a:extLst>
            </p:cNvPr>
            <p:cNvSpPr txBox="1"/>
            <p:nvPr/>
          </p:nvSpPr>
          <p:spPr>
            <a:xfrm>
              <a:off x="7942011" y="1850824"/>
              <a:ext cx="1650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28</a:t>
              </a:r>
              <a:r>
                <a:rPr lang="sv-SE" sz="1000" dirty="0"/>
                <a:t>% Erbjuder inga e-hälsotjänster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E50EED-1A80-49CD-AF22-507CF6D5DEB2}"/>
                </a:ext>
              </a:extLst>
            </p:cNvPr>
            <p:cNvSpPr txBox="1"/>
            <p:nvPr/>
          </p:nvSpPr>
          <p:spPr>
            <a:xfrm>
              <a:off x="7577964" y="1065282"/>
              <a:ext cx="2014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Har du en minut för ytterligare ett par frågor?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52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1153-0CF2-4B90-878F-C28AA023960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dirty="0"/>
              <a:t>Mottagare av digitala tjänster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0062A-2D61-41C5-9C35-A4E0458A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C1656-8B29-4993-BE06-069099E6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83F79-BE08-4FAB-81AD-0AE1B9BB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0482FC-3C79-42A1-B3CF-625BFD803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5" y="1109134"/>
            <a:ext cx="10515600" cy="420563"/>
          </a:xfrm>
        </p:spPr>
        <p:txBody>
          <a:bodyPr/>
          <a:lstStyle/>
          <a:p>
            <a:r>
              <a:rPr lang="sv-SE" dirty="0"/>
              <a:t>Vilka användare riktar sig dessa digitala tjänster till</a:t>
            </a:r>
          </a:p>
        </p:txBody>
      </p:sp>
      <p:graphicFrame>
        <p:nvGraphicFramePr>
          <p:cNvPr id="8" name="Object 17">
            <a:extLst>
              <a:ext uri="{FF2B5EF4-FFF2-40B4-BE49-F238E27FC236}">
                <a16:creationId xmlns:a16="http://schemas.microsoft.com/office/drawing/2014/main" id="{B0196285-E8AA-41C6-9B41-BC08A2763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8418"/>
              </p:ext>
            </p:extLst>
          </p:nvPr>
        </p:nvGraphicFramePr>
        <p:xfrm>
          <a:off x="600074" y="1723976"/>
          <a:ext cx="10753725" cy="439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Box 16">
            <a:extLst>
              <a:ext uri="{FF2B5EF4-FFF2-40B4-BE49-F238E27FC236}">
                <a16:creationId xmlns:a16="http://schemas.microsoft.com/office/drawing/2014/main" id="{984D9477-09C5-4169-BB16-2992FBB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5692" y="5928522"/>
            <a:ext cx="3962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800" b="0" dirty="0">
                <a:solidFill>
                  <a:schemeClr val="bg1">
                    <a:lumMod val="50000"/>
                  </a:schemeClr>
                </a:solidFill>
              </a:rPr>
              <a:t>Bas 2018: 11. Multipla svar: 20. Vet ej: 0  Inget svar: 0</a:t>
            </a:r>
          </a:p>
          <a:p>
            <a:pPr algn="ctr" eaLnBrk="0" hangingPunct="0">
              <a:spcBef>
                <a:spcPct val="0"/>
              </a:spcBef>
            </a:pPr>
            <a:r>
              <a:rPr lang="sv-SE" sz="800" dirty="0">
                <a:solidFill>
                  <a:schemeClr val="bg1">
                    <a:lumMod val="50000"/>
                  </a:schemeClr>
                </a:solidFill>
              </a:rPr>
              <a:t>Bas 2019: 11. Multipla svar: 28. Vet ej: 0  Inget svar: 0</a:t>
            </a:r>
            <a:endParaRPr lang="sv-SE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E1976D-A31C-4402-8099-278645ECDFEC}"/>
              </a:ext>
            </a:extLst>
          </p:cNvPr>
          <p:cNvSpPr/>
          <p:nvPr/>
        </p:nvSpPr>
        <p:spPr>
          <a:xfrm>
            <a:off x="5424996" y="5972713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82385D-6867-40A9-A16F-33D73AB9A1CD}"/>
              </a:ext>
            </a:extLst>
          </p:cNvPr>
          <p:cNvSpPr/>
          <p:nvPr/>
        </p:nvSpPr>
        <p:spPr>
          <a:xfrm>
            <a:off x="5441205" y="6066745"/>
            <a:ext cx="201467" cy="145965"/>
          </a:xfrm>
          <a:prstGeom prst="ellipse">
            <a:avLst/>
          </a:prstGeom>
          <a:noFill/>
          <a:ln>
            <a:solidFill>
              <a:srgbClr val="A41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4452B6-7767-41A5-B1B5-413BD24549D7}"/>
              </a:ext>
            </a:extLst>
          </p:cNvPr>
          <p:cNvGrpSpPr/>
          <p:nvPr/>
        </p:nvGrpSpPr>
        <p:grpSpPr>
          <a:xfrm>
            <a:off x="10177721" y="1152830"/>
            <a:ext cx="2014279" cy="1185652"/>
            <a:chOff x="7577964" y="1065282"/>
            <a:chExt cx="2014279" cy="1185652"/>
          </a:xfrm>
        </p:grpSpPr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1BA4D441-DDDB-4A0B-B217-EE8F58CB6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4903" y="1529697"/>
              <a:ext cx="293444" cy="271677"/>
            </a:xfrm>
            <a:prstGeom prst="smileyFace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Smiley Face 17">
              <a:extLst>
                <a:ext uri="{FF2B5EF4-FFF2-40B4-BE49-F238E27FC236}">
                  <a16:creationId xmlns:a16="http://schemas.microsoft.com/office/drawing/2014/main" id="{D65C13F3-F079-4945-A3E7-E6252BB03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27098" y="1514219"/>
              <a:ext cx="293444" cy="271677"/>
            </a:xfrm>
            <a:prstGeom prst="smileyFace">
              <a:avLst>
                <a:gd name="adj" fmla="val -4653"/>
              </a:avLst>
            </a:prstGeom>
            <a:solidFill>
              <a:srgbClr val="A41128">
                <a:alpha val="50000"/>
              </a:srgbClr>
            </a:solidFill>
            <a:ln>
              <a:solidFill>
                <a:srgbClr val="A411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692E48A6-0695-4CC6-B905-6C927DAD3E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6550" y="1915041"/>
              <a:ext cx="293444" cy="271677"/>
            </a:xfrm>
            <a:prstGeom prst="smileyFace">
              <a:avLst>
                <a:gd name="adj" fmla="val 955"/>
              </a:avLst>
            </a:prstGeom>
            <a:solidFill>
              <a:schemeClr val="bg2">
                <a:lumMod val="50000"/>
                <a:alpha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C295899-F23B-4617-9E15-A31BC54A37C5}"/>
                </a:ext>
              </a:extLst>
            </p:cNvPr>
            <p:cNvSpPr txBox="1"/>
            <p:nvPr/>
          </p:nvSpPr>
          <p:spPr>
            <a:xfrm>
              <a:off x="7968347" y="1542425"/>
              <a:ext cx="5475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34% </a:t>
              </a:r>
              <a:r>
                <a:rPr lang="sv-SE" sz="1000" dirty="0"/>
                <a:t>Ja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EE3B0C-8F3A-4033-A7CC-9E8FCBE20786}"/>
                </a:ext>
              </a:extLst>
            </p:cNvPr>
            <p:cNvSpPr txBox="1"/>
            <p:nvPr/>
          </p:nvSpPr>
          <p:spPr>
            <a:xfrm>
              <a:off x="8920542" y="1526947"/>
              <a:ext cx="6717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38% </a:t>
              </a:r>
              <a:r>
                <a:rPr lang="sv-SE" sz="1000" dirty="0"/>
                <a:t>Nej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958FF3-8230-498A-9F7E-727FDFD913D9}"/>
                </a:ext>
              </a:extLst>
            </p:cNvPr>
            <p:cNvSpPr txBox="1"/>
            <p:nvPr/>
          </p:nvSpPr>
          <p:spPr>
            <a:xfrm>
              <a:off x="7942011" y="1850824"/>
              <a:ext cx="1650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28</a:t>
              </a:r>
              <a:r>
                <a:rPr lang="sv-SE" sz="1000" dirty="0"/>
                <a:t>% Erbjuder inga e-hälsotjänster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69370-B4B7-4EFF-B535-DDA8CDA21590}"/>
                </a:ext>
              </a:extLst>
            </p:cNvPr>
            <p:cNvSpPr txBox="1"/>
            <p:nvPr/>
          </p:nvSpPr>
          <p:spPr>
            <a:xfrm>
              <a:off x="7577964" y="1065282"/>
              <a:ext cx="2014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200" dirty="0"/>
                <a:t>Har du en minut för ytterligare ett par frågor?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124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677A-52F6-4913-B1F9-F51A91B682D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dirty="0"/>
              <a:t>Index e-hälsa 2019 - Resultat: 48 av 100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523A325-B7DD-48B4-BFFA-4481705F04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02194"/>
              </p:ext>
            </p:extLst>
          </p:nvPr>
        </p:nvGraphicFramePr>
        <p:xfrm>
          <a:off x="600075" y="1530350"/>
          <a:ext cx="10753725" cy="464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FCF6E-3A3F-431D-B270-53A06A39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A09D2-1E6C-4D76-9E2B-FD9E0080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B9FF-BA92-4A8E-A716-19ADCF8E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2012B7-54D0-41E1-9FB8-6BE2B920AFC6}"/>
              </a:ext>
            </a:extLst>
          </p:cNvPr>
          <p:cNvSpPr txBox="1"/>
          <p:nvPr/>
        </p:nvSpPr>
        <p:spPr>
          <a:xfrm>
            <a:off x="6369626" y="5038560"/>
            <a:ext cx="1797629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Index 2018: 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28C22-2112-4CC7-A3DE-51C094318551}"/>
              </a:ext>
            </a:extLst>
          </p:cNvPr>
          <p:cNvSpPr txBox="1"/>
          <p:nvPr/>
        </p:nvSpPr>
        <p:spPr>
          <a:xfrm>
            <a:off x="6369625" y="2151557"/>
            <a:ext cx="1797629" cy="4086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Index 2019: 48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3C2756-8661-4191-856F-3D8A753B2288}"/>
              </a:ext>
            </a:extLst>
          </p:cNvPr>
          <p:cNvCxnSpPr/>
          <p:nvPr/>
        </p:nvCxnSpPr>
        <p:spPr>
          <a:xfrm>
            <a:off x="725213" y="4771697"/>
            <a:ext cx="1064960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2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2464904"/>
            <a:ext cx="9756141" cy="2411897"/>
          </a:xfrm>
        </p:spPr>
        <p:txBody>
          <a:bodyPr numCol="2" anchor="b">
            <a:noAutofit/>
          </a:bodyPr>
          <a:lstStyle/>
          <a:p>
            <a:r>
              <a:rPr lang="sv-SE" sz="2800" b="1" dirty="0" err="1">
                <a:solidFill>
                  <a:schemeClr val="tx1"/>
                </a:solidFill>
              </a:rPr>
              <a:t>Cécilia</a:t>
            </a:r>
            <a:r>
              <a:rPr lang="sv-SE" sz="2800" b="1" dirty="0">
                <a:solidFill>
                  <a:schemeClr val="tx1"/>
                </a:solidFill>
              </a:rPr>
              <a:t> Vassal Nyholm</a:t>
            </a:r>
            <a:br>
              <a:rPr lang="sv-SE" sz="2800" b="1" dirty="0">
                <a:solidFill>
                  <a:schemeClr val="tx1"/>
                </a:solidFill>
              </a:rPr>
            </a:br>
            <a:r>
              <a:rPr lang="sv-SE" sz="2800" b="1" dirty="0">
                <a:solidFill>
                  <a:schemeClr val="tx1"/>
                </a:solidFill>
              </a:rPr>
              <a:t>Project manager</a:t>
            </a:r>
            <a:br>
              <a:rPr lang="sv-SE" sz="2800" b="1" dirty="0">
                <a:solidFill>
                  <a:schemeClr val="tx1"/>
                </a:solidFill>
              </a:rPr>
            </a:br>
            <a:r>
              <a:rPr lang="en-US" sz="2800" noProof="1">
                <a:solidFill>
                  <a:schemeClr val="tx1"/>
                </a:solidFill>
              </a:rPr>
              <a:t>Direct : +46 (0)</a:t>
            </a:r>
            <a:r>
              <a:rPr lang="sv-SE" sz="2800" dirty="0">
                <a:solidFill>
                  <a:schemeClr val="tx1"/>
                </a:solidFill>
              </a:rPr>
              <a:t> </a:t>
            </a:r>
            <a:r>
              <a:rPr lang="sv-SE" sz="2800" noProof="1">
                <a:solidFill>
                  <a:schemeClr val="tx1"/>
                </a:solidFill>
              </a:rPr>
              <a:t>8 50 30 90 04</a:t>
            </a:r>
            <a:br>
              <a:rPr lang="sv-SE" sz="2800" noProof="1">
                <a:solidFill>
                  <a:schemeClr val="tx1"/>
                </a:solidFill>
              </a:rPr>
            </a:br>
            <a:r>
              <a:rPr lang="sv-SE" sz="2800" noProof="1">
                <a:solidFill>
                  <a:schemeClr val="tx1"/>
                </a:solidFill>
              </a:rPr>
              <a:t>Mobile : +46 (0)</a:t>
            </a:r>
            <a:r>
              <a:rPr lang="sv-SE" sz="2800" dirty="0">
                <a:solidFill>
                  <a:schemeClr val="tx1"/>
                </a:solidFill>
              </a:rPr>
              <a:t> </a:t>
            </a:r>
            <a:r>
              <a:rPr lang="sv-SE" sz="2800" noProof="1">
                <a:solidFill>
                  <a:schemeClr val="tx1"/>
                </a:solidFill>
              </a:rPr>
              <a:t>708 39 90 04</a:t>
            </a:r>
            <a:br>
              <a:rPr lang="sv-SE" sz="2800" noProof="1">
                <a:solidFill>
                  <a:schemeClr val="tx1"/>
                </a:solidFill>
              </a:rPr>
            </a:br>
            <a:r>
              <a:rPr lang="sv-SE" sz="2800" noProof="1">
                <a:solidFill>
                  <a:schemeClr val="tx1"/>
                </a:solidFill>
              </a:rPr>
              <a:t>E-mail: cecilia@opticom.se</a:t>
            </a:r>
            <a:br>
              <a:rPr lang="sv-SE" sz="2800" noProof="1">
                <a:solidFill>
                  <a:schemeClr val="tx1"/>
                </a:solidFill>
              </a:rPr>
            </a:br>
            <a:br>
              <a:rPr lang="sv-SE" sz="2800" noProof="1">
                <a:solidFill>
                  <a:schemeClr val="tx1"/>
                </a:solidFill>
              </a:rPr>
            </a:br>
            <a:r>
              <a:rPr lang="sv-SE" sz="2800" b="1" noProof="1">
                <a:solidFill>
                  <a:schemeClr val="tx1"/>
                </a:solidFill>
              </a:rPr>
              <a:t>Carl Michael Bergman</a:t>
            </a:r>
            <a:br>
              <a:rPr lang="sv-SE" sz="2800" b="1" noProof="1">
                <a:solidFill>
                  <a:schemeClr val="tx1"/>
                </a:solidFill>
              </a:rPr>
            </a:br>
            <a:r>
              <a:rPr lang="sv-SE" sz="2800" b="1" noProof="1">
                <a:solidFill>
                  <a:schemeClr val="tx1"/>
                </a:solidFill>
              </a:rPr>
              <a:t>CEO &amp; </a:t>
            </a:r>
            <a:r>
              <a:rPr lang="en-US" sz="2800" b="1" noProof="1">
                <a:solidFill>
                  <a:schemeClr val="tx1"/>
                </a:solidFill>
              </a:rPr>
              <a:t>Corporate advisor</a:t>
            </a:r>
            <a:br>
              <a:rPr lang="sv-SE" sz="2800" b="1" noProof="1">
                <a:solidFill>
                  <a:schemeClr val="tx1"/>
                </a:solidFill>
              </a:rPr>
            </a:br>
            <a:r>
              <a:rPr lang="sv-SE" sz="2800" noProof="1">
                <a:solidFill>
                  <a:schemeClr val="tx1"/>
                </a:solidFill>
              </a:rPr>
              <a:t>+46 (0)</a:t>
            </a:r>
            <a:r>
              <a:rPr lang="sv-SE" sz="2800" dirty="0">
                <a:solidFill>
                  <a:schemeClr val="tx1"/>
                </a:solidFill>
              </a:rPr>
              <a:t> </a:t>
            </a:r>
            <a:r>
              <a:rPr lang="sv-SE" sz="2800" noProof="1">
                <a:solidFill>
                  <a:schemeClr val="tx1"/>
                </a:solidFill>
              </a:rPr>
              <a:t>8 50 30 90 00</a:t>
            </a:r>
            <a:br>
              <a:rPr lang="sv-SE" sz="2800" noProof="1">
                <a:solidFill>
                  <a:schemeClr val="tx1"/>
                </a:solidFill>
              </a:rPr>
            </a:br>
            <a:r>
              <a:rPr lang="sv-SE" sz="2800" noProof="1">
                <a:solidFill>
                  <a:schemeClr val="tx1"/>
                </a:solidFill>
              </a:rPr>
              <a:t>+ 46 (0)</a:t>
            </a:r>
            <a:r>
              <a:rPr lang="sv-SE" sz="2800" dirty="0">
                <a:solidFill>
                  <a:schemeClr val="tx1"/>
                </a:solidFill>
              </a:rPr>
              <a:t> </a:t>
            </a:r>
            <a:r>
              <a:rPr lang="sv-SE" sz="2800" noProof="1">
                <a:solidFill>
                  <a:schemeClr val="tx1"/>
                </a:solidFill>
              </a:rPr>
              <a:t>708 39 90 02</a:t>
            </a:r>
            <a:br>
              <a:rPr lang="sv-SE" sz="2800" noProof="1">
                <a:solidFill>
                  <a:schemeClr val="tx1"/>
                </a:solidFill>
              </a:rPr>
            </a:br>
            <a:r>
              <a:rPr lang="sv-SE" sz="2800" noProof="1">
                <a:solidFill>
                  <a:schemeClr val="tx1"/>
                </a:solidFill>
              </a:rPr>
              <a:t>carl.michael@opticom.se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2781300" algn="l"/>
              </a:tabLst>
            </a:pPr>
            <a:r>
              <a:rPr lang="sv-SE" b="1" noProof="1">
                <a:solidFill>
                  <a:srgbClr val="A41128"/>
                </a:solidFill>
              </a:rPr>
              <a:t>OPTICOM INTERNATIONAL RESEARCH AB</a:t>
            </a:r>
            <a:r>
              <a:rPr lang="sv-SE" b="1" noProof="1">
                <a:solidFill>
                  <a:schemeClr val="tx2"/>
                </a:solidFill>
              </a:rPr>
              <a:t>	</a:t>
            </a:r>
            <a:endParaRPr lang="sv-SE" noProof="1"/>
          </a:p>
          <a:p>
            <a:pPr>
              <a:tabLst>
                <a:tab pos="2781300" algn="l"/>
              </a:tabLst>
            </a:pPr>
            <a:r>
              <a:rPr lang="sv-SE" noProof="1"/>
              <a:t>Grev Turegatan 30</a:t>
            </a:r>
          </a:p>
          <a:p>
            <a:pPr>
              <a:tabLst>
                <a:tab pos="2781300" algn="l"/>
              </a:tabLst>
            </a:pPr>
            <a:r>
              <a:rPr lang="sv-SE" noProof="1"/>
              <a:t>SE-114 38 Stockholm</a:t>
            </a:r>
          </a:p>
          <a:p>
            <a:pPr>
              <a:tabLst>
                <a:tab pos="2781300" algn="l"/>
              </a:tabLst>
            </a:pPr>
            <a:r>
              <a:rPr lang="sv-SE" noProof="1"/>
              <a:t>SWEDEN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089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D95F-EE55-47AA-ABDF-A251B149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 e-</a:t>
            </a:r>
            <a:r>
              <a:rPr lang="en-GB" dirty="0" err="1"/>
              <a:t>hälsa</a:t>
            </a:r>
            <a:r>
              <a:rPr lang="en-GB" dirty="0"/>
              <a:t> index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063C0-67A1-4906-9CF3-F4A476DD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758FC-BEB0-46AD-A540-0822576C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LIF </a:t>
            </a:r>
            <a:r>
              <a:rPr lang="en-US" dirty="0" err="1"/>
              <a:t>eHälsa</a:t>
            </a:r>
            <a:r>
              <a:rPr lang="en-US" dirty="0"/>
              <a:t>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A6700-6809-4839-AC61-C5E49C65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C08AF9-B3AF-4460-AAF1-CFA1E1006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3706569"/>
            <a:ext cx="10515600" cy="25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Attityd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Tx/>
              <a:buFont typeface="Tahoma" pitchFamily="34" charset="0"/>
              <a:buChar char="&gt;"/>
              <a:tabLst/>
              <a:defRPr/>
            </a:pPr>
            <a:r>
              <a:rPr kumimoji="0" lang="sv-SE" sz="1200" b="0" i="0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Intresse globalt</a:t>
            </a:r>
            <a:r>
              <a:rPr kumimoji="0" lang="sv-SE" sz="1200" b="0" i="0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och lokalt för e-hälsa, vikten att erbjuda e-hälsotjänster, potentialen för e-hälsa att skapa konkurrensfördelar och nya affärsmöjligheter på 2, 5 och 10 års sikt samt e-hälsans roll vid offentliga upphandlingar. </a:t>
            </a:r>
            <a:endParaRPr kumimoji="0" lang="sv-SE" sz="1200" b="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sv-SE" sz="1200" b="1" i="0" u="none" strike="noStrike" kern="0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Kunskap</a:t>
            </a:r>
          </a:p>
          <a:p>
            <a:pPr marL="273050" indent="-273050">
              <a:spcAft>
                <a:spcPct val="20000"/>
              </a:spcAft>
              <a:buClr>
                <a:schemeClr val="tx2"/>
              </a:buClr>
              <a:buFont typeface="Tahoma" pitchFamily="34" charset="0"/>
              <a:buChar char="&gt;"/>
            </a:pPr>
            <a:r>
              <a:rPr lang="sv-SE" sz="1200" kern="0" dirty="0"/>
              <a:t>Individuell kunskap samt ledningens kunskap om e-hälsa samt Sveriges position i relation till visionen ”världsledare inom e-hälsa 2025”. </a:t>
            </a:r>
          </a:p>
          <a:p>
            <a:pPr lvl="0">
              <a:spcBef>
                <a:spcPts val="400"/>
              </a:spcBef>
              <a:spcAft>
                <a:spcPts val="0"/>
              </a:spcAft>
            </a:pPr>
            <a:r>
              <a:rPr kumimoji="0" lang="sv-SE" sz="12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Prestation</a:t>
            </a:r>
          </a:p>
          <a:p>
            <a:pPr marL="273050" lvl="0" indent="-273050">
              <a:spcAft>
                <a:spcPct val="20000"/>
              </a:spcAft>
              <a:buClr>
                <a:schemeClr val="tx2"/>
              </a:buClr>
              <a:buFont typeface="Tahoma" pitchFamily="34" charset="0"/>
              <a:buChar char="&gt;"/>
            </a:pPr>
            <a:r>
              <a:rPr lang="sv-SE" sz="1200" kern="0" dirty="0"/>
              <a:t>Erbjudna digitala tjänster, externa e-hälsosamarbeten, </a:t>
            </a:r>
            <a:r>
              <a:rPr lang="sv-SE" sz="1200" kern="0" dirty="0" err="1"/>
              <a:t>corporate</a:t>
            </a:r>
            <a:r>
              <a:rPr lang="sv-SE" sz="1200" kern="0" dirty="0"/>
              <a:t> e-hälsostrategi, dedikerad budget, FTE samt betalningsmodell. </a:t>
            </a:r>
          </a:p>
          <a:p>
            <a:pPr marL="273050" lvl="0" indent="-2730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1200" b="1" kern="0" dirty="0">
                <a:solidFill>
                  <a:schemeClr val="accent2"/>
                </a:solidFill>
              </a:rPr>
              <a:t>Framtid</a:t>
            </a:r>
          </a:p>
          <a:p>
            <a:pPr marL="273050" lvl="0" indent="-273050">
              <a:spcAft>
                <a:spcPct val="20000"/>
              </a:spcAft>
              <a:buClr>
                <a:srgbClr val="A41128"/>
              </a:buClr>
              <a:buFont typeface="Tahoma" pitchFamily="34" charset="0"/>
              <a:buChar char="&gt;"/>
            </a:pPr>
            <a:r>
              <a:rPr lang="sv-SE" sz="1200" kern="0" dirty="0">
                <a:solidFill>
                  <a:srgbClr val="000000"/>
                </a:solidFill>
              </a:rPr>
              <a:t>Förväntad utveckling på 3 års sikt samt företagens och industrins delaktighet i visionen.</a:t>
            </a:r>
          </a:p>
          <a:p>
            <a:pPr marL="273050" lvl="0" indent="-273050"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sv-SE" sz="1200" b="1" kern="0" dirty="0">
                <a:solidFill>
                  <a:schemeClr val="accent3"/>
                </a:solidFill>
              </a:rPr>
              <a:t>Gränssnitt mot vården</a:t>
            </a:r>
          </a:p>
          <a:p>
            <a:pPr marL="273050" lvl="0" indent="-273050">
              <a:spcAft>
                <a:spcPct val="20000"/>
              </a:spcAft>
              <a:buClr>
                <a:schemeClr val="tx2"/>
              </a:buClr>
              <a:buFont typeface="Tahoma" pitchFamily="34" charset="0"/>
              <a:buChar char="&gt;"/>
            </a:pPr>
            <a:r>
              <a:rPr lang="sv-SE" sz="1200" dirty="0"/>
              <a:t>Etablerade standarder för informationsutbyte, inter-</a:t>
            </a:r>
            <a:r>
              <a:rPr lang="sv-SE" sz="1200" dirty="0" err="1"/>
              <a:t>operabilitet</a:t>
            </a:r>
            <a:r>
              <a:rPr lang="sv-SE" sz="1200" dirty="0"/>
              <a:t> och öppna gränssnitt, integration med vårdens IT-system och möjlighet att testa systemlösningar.</a:t>
            </a:r>
            <a:endParaRPr kumimoji="0" lang="sv-SE" sz="1200" i="0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A196EF-1D76-42C5-941B-885174F2C97F}"/>
              </a:ext>
            </a:extLst>
          </p:cNvPr>
          <p:cNvGrpSpPr>
            <a:grpSpLocks noChangeAspect="1"/>
          </p:cNvGrpSpPr>
          <p:nvPr/>
        </p:nvGrpSpPr>
        <p:grpSpPr>
          <a:xfrm>
            <a:off x="1627583" y="1203906"/>
            <a:ext cx="8460583" cy="2379642"/>
            <a:chOff x="1627981" y="2599672"/>
            <a:chExt cx="8460583" cy="2379642"/>
          </a:xfrm>
        </p:grpSpPr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E0DC4A99-E7BE-4C39-95C8-58D33179BE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92000" y="2997875"/>
              <a:ext cx="995363" cy="998538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D744D3C8-B5E4-4977-A9BA-27FC3F0DD80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976137" y="3234444"/>
              <a:ext cx="827088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/>
              <a:r>
                <a:rPr lang="en-NZ" sz="1400" dirty="0">
                  <a:solidFill>
                    <a:schemeClr val="bg1"/>
                  </a:solidFill>
                </a:rPr>
                <a:t>LIF</a:t>
              </a:r>
            </a:p>
            <a:p>
              <a:pPr algn="ctr" eaLnBrk="0" hangingPunct="0"/>
              <a:r>
                <a:rPr lang="en-NZ" sz="1400" dirty="0">
                  <a:solidFill>
                    <a:schemeClr val="bg1"/>
                  </a:solidFill>
                </a:rPr>
                <a:t>E-</a:t>
              </a:r>
              <a:r>
                <a:rPr lang="en-NZ" sz="1400" dirty="0" err="1">
                  <a:solidFill>
                    <a:schemeClr val="bg1"/>
                  </a:solidFill>
                </a:rPr>
                <a:t>hälsa</a:t>
              </a:r>
              <a:endParaRPr lang="en-NZ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C71B0D8D-389F-44DF-A434-7A0E9AA14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407" y="3359150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1A0F99A3-9B87-4E06-BB0C-E9304E1DB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9246" y="3381944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FB7153D8-9399-4AEB-A24D-FAF6F3790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906" y="3381943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14" name="Text Box 13">
              <a:extLst>
                <a:ext uri="{FF2B5EF4-FFF2-40B4-BE49-F238E27FC236}">
                  <a16:creationId xmlns:a16="http://schemas.microsoft.com/office/drawing/2014/main" id="{F7CED90F-75E1-47DB-AE3E-D5F21ECA2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932" y="3011144"/>
              <a:ext cx="972000" cy="972000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en-GB" sz="1400" dirty="0" err="1">
                  <a:solidFill>
                    <a:schemeClr val="bg1"/>
                  </a:solidFill>
                </a:rPr>
                <a:t>Attityd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5">
              <a:extLst>
                <a:ext uri="{FF2B5EF4-FFF2-40B4-BE49-F238E27FC236}">
                  <a16:creationId xmlns:a16="http://schemas.microsoft.com/office/drawing/2014/main" id="{36808EB3-6C0B-4491-A8B7-E437BD9B7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927" y="3011144"/>
              <a:ext cx="972000" cy="9720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en-GB" sz="1400" dirty="0" err="1">
                  <a:solidFill>
                    <a:schemeClr val="bg1"/>
                  </a:solidFill>
                </a:rPr>
                <a:t>Kunskap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67EB1916-0211-4F81-8680-F79C1B912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1284" y="3011144"/>
              <a:ext cx="972000" cy="9720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en-GB" sz="1400" dirty="0" err="1">
                  <a:solidFill>
                    <a:schemeClr val="bg1"/>
                  </a:solidFill>
                </a:rPr>
                <a:t>Framtid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09AB99E3-DDD8-4D4F-846C-11B8B1F1D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5501" y="4348657"/>
              <a:ext cx="79930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v-SE"/>
            </a:p>
          </p:txBody>
        </p:sp>
        <p:sp>
          <p:nvSpPr>
            <p:cNvPr id="18" name="Text Box 19">
              <a:extLst>
                <a:ext uri="{FF2B5EF4-FFF2-40B4-BE49-F238E27FC236}">
                  <a16:creationId xmlns:a16="http://schemas.microsoft.com/office/drawing/2014/main" id="{9EAE841D-533B-4A8B-AE31-7472EC838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171729">
              <a:off x="1292225" y="3343275"/>
              <a:ext cx="981075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1400" dirty="0"/>
                <a:t>Key drivers</a:t>
              </a:r>
            </a:p>
          </p:txBody>
        </p:sp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E35F44BF-825E-4587-A51A-347D0E0CE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445" y="3352800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=</a:t>
              </a:r>
              <a:endParaRPr lang="en-GB" sz="1400" dirty="0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921095F4-50D5-4CC3-A7F7-7DAE99A19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71176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/>
              <a:r>
                <a:rPr lang="sv-SE" sz="1400" dirty="0"/>
                <a:t>10</a:t>
              </a:r>
              <a:r>
                <a:rPr lang="en-GB" sz="1400" dirty="0"/>
                <a:t>0</a:t>
              </a:r>
            </a:p>
            <a:p>
              <a:pPr algn="ctr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B48BFC62-AF5F-497D-B69E-58FBC1E1F0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2407" y="4561832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F5DC451F-63E9-428F-A4A6-5E96843FD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9246" y="4561832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23" name="Text Box 24">
              <a:extLst>
                <a:ext uri="{FF2B5EF4-FFF2-40B4-BE49-F238E27FC236}">
                  <a16:creationId xmlns:a16="http://schemas.microsoft.com/office/drawing/2014/main" id="{429F387A-8F02-41D7-945A-DF063CFAC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370" y="4561832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579F7EBF-897F-4492-9B10-8A206BE60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445" y="4561832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=</a:t>
              </a:r>
              <a:endParaRPr lang="en-GB" sz="1400" dirty="0"/>
            </a:p>
          </p:txBody>
        </p:sp>
        <p:sp>
          <p:nvSpPr>
            <p:cNvPr id="25" name="Text Box 26">
              <a:extLst>
                <a:ext uri="{FF2B5EF4-FFF2-40B4-BE49-F238E27FC236}">
                  <a16:creationId xmlns:a16="http://schemas.microsoft.com/office/drawing/2014/main" id="{728D36FB-BFB5-4D13-BC76-290F145D5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427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sv-SE" sz="1400" dirty="0"/>
                <a:t>20</a:t>
              </a:r>
              <a:endParaRPr lang="en-GB" sz="1400" dirty="0"/>
            </a:p>
            <a:p>
              <a:pPr algn="ctr" eaLnBrk="0" hangingPunct="0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26" name="Text Box 31">
              <a:extLst>
                <a:ext uri="{FF2B5EF4-FFF2-40B4-BE49-F238E27FC236}">
                  <a16:creationId xmlns:a16="http://schemas.microsoft.com/office/drawing/2014/main" id="{8C92A975-214E-45CB-AC44-0CD4E8102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210" y="3011144"/>
              <a:ext cx="972000" cy="972000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/>
              <a:r>
                <a:rPr lang="en-GB" sz="1400" dirty="0">
                  <a:solidFill>
                    <a:schemeClr val="bg1"/>
                  </a:solidFill>
                </a:rPr>
                <a:t>Prestation</a:t>
              </a:r>
            </a:p>
          </p:txBody>
        </p:sp>
        <p:sp>
          <p:nvSpPr>
            <p:cNvPr id="27" name="Line 46">
              <a:extLst>
                <a:ext uri="{FF2B5EF4-FFF2-40B4-BE49-F238E27FC236}">
                  <a16:creationId xmlns:a16="http://schemas.microsoft.com/office/drawing/2014/main" id="{3A6192B4-FEEF-4743-813F-5E2FAC51B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87563" y="2599672"/>
              <a:ext cx="0" cy="1750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v-SE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37267F-8820-47DF-9766-46AF0A93050A}"/>
                </a:ext>
              </a:extLst>
            </p:cNvPr>
            <p:cNvSpPr/>
            <p:nvPr/>
          </p:nvSpPr>
          <p:spPr>
            <a:xfrm>
              <a:off x="7546822" y="3011144"/>
              <a:ext cx="972000" cy="97200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anchor="ctr">
              <a:spAutoFit/>
            </a:bodyPr>
            <a:lstStyle/>
            <a:p>
              <a:pPr marL="273050" lvl="0" indent="-273050" algn="ctr">
                <a:spcBef>
                  <a:spcPts val="400"/>
                </a:spcBef>
                <a:spcAft>
                  <a:spcPts val="0"/>
                </a:spcAft>
                <a:buClr>
                  <a:schemeClr val="tx2"/>
                </a:buClr>
                <a:defRPr/>
              </a:pPr>
              <a:r>
                <a:rPr lang="sv-SE" sz="1400" kern="0" dirty="0">
                  <a:solidFill>
                    <a:schemeClr val="bg1"/>
                  </a:solidFill>
                </a:rPr>
                <a:t>Gränssnitt </a:t>
              </a:r>
            </a:p>
            <a:p>
              <a:pPr marL="273050" lvl="0" indent="-273050" algn="ctr">
                <a:spcBef>
                  <a:spcPts val="400"/>
                </a:spcBef>
                <a:spcAft>
                  <a:spcPts val="0"/>
                </a:spcAft>
                <a:buClr>
                  <a:schemeClr val="tx2"/>
                </a:buClr>
                <a:defRPr/>
              </a:pPr>
              <a:r>
                <a:rPr lang="sv-SE" sz="1400" kern="0" dirty="0">
                  <a:solidFill>
                    <a:schemeClr val="bg1"/>
                  </a:solidFill>
                </a:rPr>
                <a:t>mot </a:t>
              </a:r>
            </a:p>
            <a:p>
              <a:pPr marL="273050" lvl="0" indent="-273050" algn="ctr">
                <a:spcBef>
                  <a:spcPts val="400"/>
                </a:spcBef>
                <a:spcAft>
                  <a:spcPts val="0"/>
                </a:spcAft>
                <a:buClr>
                  <a:schemeClr val="tx2"/>
                </a:buClr>
                <a:defRPr/>
              </a:pPr>
              <a:r>
                <a:rPr lang="sv-SE" sz="1400" kern="0" dirty="0">
                  <a:solidFill>
                    <a:schemeClr val="bg1"/>
                  </a:solidFill>
                </a:rPr>
                <a:t>vården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2471F014-5009-4042-A01D-EE40ABBC9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422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sv-SE" sz="1400" dirty="0"/>
                <a:t>20</a:t>
              </a:r>
              <a:endParaRPr lang="en-GB" sz="1400" dirty="0"/>
            </a:p>
            <a:p>
              <a:pPr algn="ctr" eaLnBrk="0" hangingPunct="0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30" name="Text Box 26">
              <a:extLst>
                <a:ext uri="{FF2B5EF4-FFF2-40B4-BE49-F238E27FC236}">
                  <a16:creationId xmlns:a16="http://schemas.microsoft.com/office/drawing/2014/main" id="{28741636-1A8D-4ED8-BBB0-8F84A165E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8779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sv-SE" sz="1400" dirty="0"/>
                <a:t>20</a:t>
              </a:r>
              <a:endParaRPr lang="en-GB" sz="1400" dirty="0"/>
            </a:p>
            <a:p>
              <a:pPr algn="ctr" eaLnBrk="0" hangingPunct="0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162A9089-E5B3-45A4-AAB6-1A4F6A505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0705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sv-SE" sz="1400" dirty="0"/>
                <a:t>20</a:t>
              </a:r>
              <a:endParaRPr lang="en-GB" sz="1400" dirty="0"/>
            </a:p>
            <a:p>
              <a:pPr algn="ctr" eaLnBrk="0" hangingPunct="0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A95C7788-E23A-49AD-A59A-71B73A98B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317" y="4453913"/>
              <a:ext cx="637011" cy="52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eaLnBrk="0" hangingPunct="0"/>
              <a:r>
                <a:rPr lang="sv-SE" sz="1400" dirty="0"/>
                <a:t>20</a:t>
              </a:r>
              <a:endParaRPr lang="en-GB" sz="1400" dirty="0"/>
            </a:p>
            <a:p>
              <a:pPr algn="ctr" eaLnBrk="0" hangingPunct="0"/>
              <a:r>
                <a:rPr lang="en-GB" sz="1400" dirty="0" err="1"/>
                <a:t>poäng</a:t>
              </a:r>
              <a:endParaRPr lang="en-GB" sz="1400" dirty="0"/>
            </a:p>
          </p:txBody>
        </p:sp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70E9565-F83C-435A-827F-76A49E35C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370" y="3399600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140C7530-5E45-4FC2-9103-E4C117224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4906" y="4561832"/>
              <a:ext cx="27146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eaLnBrk="0" hangingPunct="0"/>
              <a:r>
                <a:rPr lang="sv-SE" sz="1400" dirty="0"/>
                <a:t>+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94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Positiva</a:t>
            </a:r>
            <a:r>
              <a:rPr lang="sv-SE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resultat från branschens arbete med e-hälsa senaste året men utm</a:t>
            </a:r>
            <a:r>
              <a:rPr lang="sv-SE" dirty="0">
                <a:solidFill>
                  <a:schemeClr val="tx1"/>
                </a:solidFill>
              </a:rPr>
              <a:t>aningar kvarstår</a:t>
            </a:r>
            <a:r>
              <a:rPr lang="sv-SE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864670-0F93-4118-A5E5-DACF715C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866" y="6398685"/>
            <a:ext cx="3665175" cy="365125"/>
          </a:xfrm>
        </p:spPr>
        <p:txBody>
          <a:bodyPr/>
          <a:lstStyle/>
          <a:p>
            <a:r>
              <a:rPr lang="sv-SE" dirty="0"/>
              <a:t>©2019 Opticom International Research AB. All </a:t>
            </a:r>
            <a:r>
              <a:rPr lang="sv-SE" dirty="0" err="1"/>
              <a:t>rights</a:t>
            </a:r>
            <a:r>
              <a:rPr lang="sv-SE" dirty="0"/>
              <a:t> </a:t>
            </a:r>
            <a:r>
              <a:rPr lang="sv-SE" dirty="0" err="1"/>
              <a:t>reserved</a:t>
            </a:r>
            <a:r>
              <a:rPr lang="sv-SE" dirty="0"/>
              <a:t>.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B713707-6DEA-4ADA-A3A1-76BD1CEA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82466" y="6398685"/>
            <a:ext cx="4114800" cy="365125"/>
          </a:xfrm>
        </p:spPr>
        <p:txBody>
          <a:bodyPr/>
          <a:lstStyle/>
          <a:p>
            <a:r>
              <a:rPr lang="en-US" dirty="0"/>
              <a:t>LIF </a:t>
            </a:r>
            <a:r>
              <a:rPr lang="en-US" dirty="0" err="1"/>
              <a:t>eHälsa</a:t>
            </a:r>
            <a:r>
              <a:rPr lang="en-US" dirty="0"/>
              <a:t> 2019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5607AF-52C6-47CA-8CC6-5F6CBCE8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1932" y="6398685"/>
            <a:ext cx="2743200" cy="365125"/>
          </a:xfrm>
        </p:spPr>
        <p:txBody>
          <a:bodyPr/>
          <a:lstStyle/>
          <a:p>
            <a:fld id="{5030B428-0841-4893-A169-84A2AFB227C2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C6B50CF0-D201-4613-B87D-0B276FF4A70C}"/>
              </a:ext>
            </a:extLst>
          </p:cNvPr>
          <p:cNvSpPr/>
          <p:nvPr/>
        </p:nvSpPr>
        <p:spPr>
          <a:xfrm>
            <a:off x="1317000" y="2694472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" name="Rectangle 8" descr="Earth Globe Americas">
            <a:extLst>
              <a:ext uri="{FF2B5EF4-FFF2-40B4-BE49-F238E27FC236}">
                <a16:creationId xmlns:a16="http://schemas.microsoft.com/office/drawing/2014/main" id="{3BD458DA-C1BE-46AE-96EA-99915D1D6D62}"/>
              </a:ext>
            </a:extLst>
          </p:cNvPr>
          <p:cNvSpPr/>
          <p:nvPr/>
        </p:nvSpPr>
        <p:spPr>
          <a:xfrm>
            <a:off x="1551000" y="2928472"/>
            <a:ext cx="630000" cy="630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97B6C76-79DF-4A24-A8C0-922B793C67C4}"/>
              </a:ext>
            </a:extLst>
          </p:cNvPr>
          <p:cNvSpPr/>
          <p:nvPr/>
        </p:nvSpPr>
        <p:spPr>
          <a:xfrm>
            <a:off x="3432000" y="2694472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" name="Rectangle 10" descr="Heart">
            <a:extLst>
              <a:ext uri="{FF2B5EF4-FFF2-40B4-BE49-F238E27FC236}">
                <a16:creationId xmlns:a16="http://schemas.microsoft.com/office/drawing/2014/main" id="{F09D4BA6-31DF-4C06-B8E1-42692F1B8B7F}"/>
              </a:ext>
            </a:extLst>
          </p:cNvPr>
          <p:cNvSpPr/>
          <p:nvPr/>
        </p:nvSpPr>
        <p:spPr>
          <a:xfrm>
            <a:off x="3666000" y="2928472"/>
            <a:ext cx="630000" cy="630000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8ED2F86-AACE-47E0-9843-E26E2B0DAE6C}"/>
              </a:ext>
            </a:extLst>
          </p:cNvPr>
          <p:cNvSpPr/>
          <p:nvPr/>
        </p:nvSpPr>
        <p:spPr>
          <a:xfrm>
            <a:off x="5547000" y="2694472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" name="Rectangle 12" descr="Meeting">
            <a:extLst>
              <a:ext uri="{FF2B5EF4-FFF2-40B4-BE49-F238E27FC236}">
                <a16:creationId xmlns:a16="http://schemas.microsoft.com/office/drawing/2014/main" id="{965E494A-D0CF-4C57-982A-3A480B0B6B41}"/>
              </a:ext>
            </a:extLst>
          </p:cNvPr>
          <p:cNvSpPr/>
          <p:nvPr/>
        </p:nvSpPr>
        <p:spPr>
          <a:xfrm>
            <a:off x="5781000" y="2928472"/>
            <a:ext cx="630000" cy="630000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928E4A46-A447-4E86-81DA-0FFBB704E13F}"/>
              </a:ext>
            </a:extLst>
          </p:cNvPr>
          <p:cNvSpPr/>
          <p:nvPr/>
        </p:nvSpPr>
        <p:spPr>
          <a:xfrm>
            <a:off x="7662000" y="2694472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Rectangle 17" descr="Piggy Bank">
            <a:extLst>
              <a:ext uri="{FF2B5EF4-FFF2-40B4-BE49-F238E27FC236}">
                <a16:creationId xmlns:a16="http://schemas.microsoft.com/office/drawing/2014/main" id="{FB93A098-4A71-4259-97D2-FA039641ADEE}"/>
              </a:ext>
            </a:extLst>
          </p:cNvPr>
          <p:cNvSpPr/>
          <p:nvPr/>
        </p:nvSpPr>
        <p:spPr>
          <a:xfrm>
            <a:off x="7896000" y="2928472"/>
            <a:ext cx="630000" cy="630000"/>
          </a:xfrm>
          <a:prstGeom prst="rect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3AE58B49-288E-4CD6-A2B6-08F22DFD7D86}"/>
              </a:ext>
            </a:extLst>
          </p:cNvPr>
          <p:cNvSpPr/>
          <p:nvPr/>
        </p:nvSpPr>
        <p:spPr>
          <a:xfrm>
            <a:off x="9777000" y="2694472"/>
            <a:ext cx="1098000" cy="1098000"/>
          </a:xfrm>
          <a:prstGeom prst="round2DiagRect">
            <a:avLst>
              <a:gd name="adj1" fmla="val 29727"/>
              <a:gd name="adj2" fmla="val 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Rectangle 19" descr="Gears">
            <a:extLst>
              <a:ext uri="{FF2B5EF4-FFF2-40B4-BE49-F238E27FC236}">
                <a16:creationId xmlns:a16="http://schemas.microsoft.com/office/drawing/2014/main" id="{E0CBE99C-A89E-4E73-9D86-9F208FE884D6}"/>
              </a:ext>
            </a:extLst>
          </p:cNvPr>
          <p:cNvSpPr/>
          <p:nvPr/>
        </p:nvSpPr>
        <p:spPr>
          <a:xfrm>
            <a:off x="10011000" y="2928472"/>
            <a:ext cx="630000" cy="630000"/>
          </a:xfrm>
          <a:prstGeom prst="rect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CC129-3FEA-47B8-9379-CDEED2A7B524}"/>
              </a:ext>
            </a:extLst>
          </p:cNvPr>
          <p:cNvGrpSpPr/>
          <p:nvPr/>
        </p:nvGrpSpPr>
        <p:grpSpPr>
          <a:xfrm>
            <a:off x="966000" y="4322240"/>
            <a:ext cx="1800000" cy="1102500"/>
            <a:chOff x="127800" y="2344419"/>
            <a:chExt cx="1800000" cy="11025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BBC379-2359-4CA3-8A55-92C33F801F95}"/>
                </a:ext>
              </a:extLst>
            </p:cNvPr>
            <p:cNvSpPr/>
            <p:nvPr/>
          </p:nvSpPr>
          <p:spPr>
            <a:xfrm>
              <a:off x="127800" y="2344419"/>
              <a:ext cx="1800000" cy="11025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3CBC20-0ABC-4F5B-925B-07DEB78006DD}"/>
                </a:ext>
              </a:extLst>
            </p:cNvPr>
            <p:cNvSpPr txBox="1"/>
            <p:nvPr/>
          </p:nvSpPr>
          <p:spPr>
            <a:xfrm>
              <a:off x="127800" y="2344419"/>
              <a:ext cx="1800000" cy="110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sv-SE" sz="1400" b="1" kern="1200" dirty="0"/>
                <a:t>Växande intresse </a:t>
              </a:r>
              <a:r>
                <a:rPr lang="sv-SE" sz="1400" kern="1200" dirty="0"/>
                <a:t>globalt för e-hälsa och en </a:t>
              </a:r>
              <a:r>
                <a:rPr lang="sv-SE" sz="1400" b="1" kern="1200" dirty="0"/>
                <a:t>bättre kunskap</a:t>
              </a:r>
              <a:r>
                <a:rPr lang="sv-SE" sz="1400" kern="1200" dirty="0"/>
                <a:t> på individnivå</a:t>
              </a:r>
              <a:endParaRPr lang="sv-SE" sz="1400" b="1" kern="12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5EA1D6-370A-468B-9190-07260E59C96A}"/>
              </a:ext>
            </a:extLst>
          </p:cNvPr>
          <p:cNvGrpSpPr/>
          <p:nvPr/>
        </p:nvGrpSpPr>
        <p:grpSpPr>
          <a:xfrm>
            <a:off x="3081000" y="4322240"/>
            <a:ext cx="1800000" cy="1102500"/>
            <a:chOff x="2242800" y="2344419"/>
            <a:chExt cx="1800000" cy="11025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3C40706-8B9E-4C94-B069-21F22136ADBF}"/>
                </a:ext>
              </a:extLst>
            </p:cNvPr>
            <p:cNvSpPr/>
            <p:nvPr/>
          </p:nvSpPr>
          <p:spPr>
            <a:xfrm>
              <a:off x="2242800" y="2344419"/>
              <a:ext cx="1800000" cy="11025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3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1D68A77-5A13-4B6E-859B-59ED65538A6D}"/>
                </a:ext>
              </a:extLst>
            </p:cNvPr>
            <p:cNvSpPr txBox="1"/>
            <p:nvPr/>
          </p:nvSpPr>
          <p:spPr>
            <a:xfrm>
              <a:off x="2242800" y="2344419"/>
              <a:ext cx="1800000" cy="110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sv-SE" sz="1400" b="1" kern="1200" dirty="0"/>
                <a:t> </a:t>
              </a:r>
              <a:r>
                <a:rPr lang="sv-SE" sz="1400" kern="1200" dirty="0"/>
                <a:t>Branschen känner sig </a:t>
              </a:r>
              <a:r>
                <a:rPr lang="sv-SE" sz="1400" b="1" kern="1200" dirty="0"/>
                <a:t>mer delaktig </a:t>
              </a:r>
              <a:r>
                <a:rPr lang="sv-SE" sz="1400" kern="1200" dirty="0"/>
                <a:t>i visionen att Sverige ska bli bäst i världen på e-hälsa 2025</a:t>
              </a:r>
              <a:endParaRPr lang="sv-SE" sz="1400" b="1" kern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DD2F5E-67FF-4434-B37B-88142CA3BD17}"/>
              </a:ext>
            </a:extLst>
          </p:cNvPr>
          <p:cNvGrpSpPr/>
          <p:nvPr/>
        </p:nvGrpSpPr>
        <p:grpSpPr>
          <a:xfrm>
            <a:off x="5196000" y="4322240"/>
            <a:ext cx="1800000" cy="1102500"/>
            <a:chOff x="4357800" y="2344419"/>
            <a:chExt cx="1800000" cy="11025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C72290-7872-4EAE-801A-A0EE3CE23491}"/>
                </a:ext>
              </a:extLst>
            </p:cNvPr>
            <p:cNvSpPr/>
            <p:nvPr/>
          </p:nvSpPr>
          <p:spPr>
            <a:xfrm>
              <a:off x="4357800" y="2344419"/>
              <a:ext cx="1800000" cy="11025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4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D216034-3513-4F1A-8746-3DD0E7EAFFBE}"/>
                </a:ext>
              </a:extLst>
            </p:cNvPr>
            <p:cNvSpPr txBox="1"/>
            <p:nvPr/>
          </p:nvSpPr>
          <p:spPr>
            <a:xfrm>
              <a:off x="4357800" y="2344419"/>
              <a:ext cx="1800000" cy="110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sv-SE" sz="1400" b="1" kern="1200" dirty="0"/>
                <a:t>Fler </a:t>
              </a:r>
              <a:r>
                <a:rPr lang="sv-SE" sz="1400" b="0" kern="1200" dirty="0"/>
                <a:t>företag</a:t>
              </a:r>
              <a:r>
                <a:rPr lang="sv-SE" sz="1400" b="1" kern="1200" dirty="0"/>
                <a:t> </a:t>
              </a:r>
              <a:r>
                <a:rPr lang="sv-SE" sz="1400" kern="1200" dirty="0"/>
                <a:t>har </a:t>
              </a:r>
              <a:r>
                <a:rPr lang="sv-SE" sz="1400" b="1" kern="1200" dirty="0"/>
                <a:t>uttalad strategi </a:t>
              </a:r>
              <a:r>
                <a:rPr lang="sv-SE" sz="1400" kern="1200" dirty="0"/>
                <a:t>och </a:t>
              </a:r>
              <a:r>
                <a:rPr lang="sv-SE" sz="1400" b="1" kern="1200" dirty="0"/>
                <a:t>dedikerad personal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5572AD-44C6-48E0-9271-D2C8EB78457D}"/>
              </a:ext>
            </a:extLst>
          </p:cNvPr>
          <p:cNvGrpSpPr/>
          <p:nvPr/>
        </p:nvGrpSpPr>
        <p:grpSpPr>
          <a:xfrm>
            <a:off x="7311000" y="4322240"/>
            <a:ext cx="1800000" cy="1102500"/>
            <a:chOff x="6472800" y="2344419"/>
            <a:chExt cx="1800000" cy="11025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7C7C307-DE4F-49F2-A6D2-EA7DBF37FEC5}"/>
                </a:ext>
              </a:extLst>
            </p:cNvPr>
            <p:cNvSpPr/>
            <p:nvPr/>
          </p:nvSpPr>
          <p:spPr>
            <a:xfrm>
              <a:off x="6472800" y="2344419"/>
              <a:ext cx="1800000" cy="11025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5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DAA4B-C6B1-4757-9B98-B089D9BEF7CE}"/>
                </a:ext>
              </a:extLst>
            </p:cNvPr>
            <p:cNvSpPr txBox="1"/>
            <p:nvPr/>
          </p:nvSpPr>
          <p:spPr>
            <a:xfrm>
              <a:off x="6472800" y="2344419"/>
              <a:ext cx="1800000" cy="110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sv-SE" sz="1400" kern="1200" dirty="0"/>
                <a:t>… men De flesta </a:t>
              </a:r>
              <a:r>
                <a:rPr lang="sv-SE" sz="1400" b="1" kern="1200" dirty="0"/>
                <a:t>saknar </a:t>
              </a:r>
              <a:r>
                <a:rPr lang="sv-SE" sz="1400" b="0" kern="1200" dirty="0"/>
                <a:t>fortfarande</a:t>
              </a:r>
              <a:r>
                <a:rPr lang="sv-SE" sz="1400" kern="1200" dirty="0"/>
                <a:t> dedikerad </a:t>
              </a:r>
              <a:r>
                <a:rPr lang="sv-SE" sz="1400" b="1" kern="1200" dirty="0"/>
                <a:t>budget</a:t>
              </a:r>
              <a:r>
                <a:rPr lang="sv-SE" sz="1400" kern="1200" dirty="0"/>
                <a:t> för personal och projekt inom e-hälsa</a:t>
              </a:r>
              <a:endParaRPr lang="sv-SE" sz="1400" b="1" kern="12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24820E-CAC4-420F-A452-A8E0DA3AA64B}"/>
              </a:ext>
            </a:extLst>
          </p:cNvPr>
          <p:cNvGrpSpPr/>
          <p:nvPr/>
        </p:nvGrpSpPr>
        <p:grpSpPr>
          <a:xfrm>
            <a:off x="9426000" y="4322240"/>
            <a:ext cx="1800000" cy="1102500"/>
            <a:chOff x="8587800" y="2344419"/>
            <a:chExt cx="1800000" cy="11025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80E10C-FB2D-4FEA-A6EF-24D7A9F6A847}"/>
                </a:ext>
              </a:extLst>
            </p:cNvPr>
            <p:cNvSpPr/>
            <p:nvPr/>
          </p:nvSpPr>
          <p:spPr>
            <a:xfrm>
              <a:off x="8587800" y="2344419"/>
              <a:ext cx="1800000" cy="1102500"/>
            </a:xfrm>
            <a:prstGeom prst="rect">
              <a:avLst/>
            </a:prstGeom>
          </p:spPr>
          <p:style>
            <a:ln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accent6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3320DF-A773-4DD2-80DC-CB998A108E5B}"/>
                </a:ext>
              </a:extLst>
            </p:cNvPr>
            <p:cNvSpPr txBox="1"/>
            <p:nvPr/>
          </p:nvSpPr>
          <p:spPr>
            <a:xfrm>
              <a:off x="8587800" y="2344419"/>
              <a:ext cx="1800000" cy="1102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sv-SE" sz="1400" kern="1200" dirty="0"/>
                <a:t>Möjligheterna till </a:t>
              </a:r>
              <a:r>
                <a:rPr lang="sv-SE" sz="1400" b="1" kern="1200" dirty="0"/>
                <a:t>dataintegration</a:t>
              </a:r>
              <a:r>
                <a:rPr lang="sv-SE" sz="1400" kern="1200" dirty="0"/>
                <a:t> HAR ökat men är fortfarande den </a:t>
              </a:r>
              <a:r>
                <a:rPr lang="sv-SE" sz="1400" b="1" kern="1200" dirty="0"/>
                <a:t>största utmaningen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7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sz="3600" dirty="0"/>
              <a:t>Intresse för e-hälsa – globalt och lokalt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/>
          <a:lstStyle/>
          <a:p>
            <a:r>
              <a:rPr lang="sv-SE" dirty="0"/>
              <a:t>Hur stort är intresset för e-hälsa inom ert företag - </a:t>
            </a:r>
            <a:r>
              <a:rPr lang="sv-SE" b="1" dirty="0"/>
              <a:t>globalt</a:t>
            </a:r>
            <a:r>
              <a:rPr lang="sv-SE" dirty="0"/>
              <a:t>? 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691366"/>
              </p:ext>
            </p:extLst>
          </p:nvPr>
        </p:nvGraphicFramePr>
        <p:xfrm>
          <a:off x="600072" y="1508822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BAF7-0A63-4E3E-9234-4BF79F1F22E2}"/>
              </a:ext>
            </a:extLst>
          </p:cNvPr>
          <p:cNvSpPr txBox="1">
            <a:spLocks/>
          </p:cNvSpPr>
          <p:nvPr/>
        </p:nvSpPr>
        <p:spPr>
          <a:xfrm>
            <a:off x="600072" y="3816256"/>
            <a:ext cx="10515599" cy="42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Hur stort är intresset för e-hälsa inom ert företag - </a:t>
            </a:r>
            <a:r>
              <a:rPr lang="sv-SE" b="1" dirty="0"/>
              <a:t>lokalt i Sverige</a:t>
            </a:r>
            <a:r>
              <a:rPr lang="sv-SE" dirty="0"/>
              <a:t>? </a:t>
            </a:r>
          </a:p>
          <a:p>
            <a:endParaRPr lang="en-GB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ED03E1-A623-47AE-8B9C-0F2CA6FE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796402"/>
              </p:ext>
            </p:extLst>
          </p:nvPr>
        </p:nvGraphicFramePr>
        <p:xfrm>
          <a:off x="600070" y="4153598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3E980D-1B3B-4F6E-8DED-1E8ACEA13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50831"/>
              </p:ext>
            </p:extLst>
          </p:nvPr>
        </p:nvGraphicFramePr>
        <p:xfrm>
          <a:off x="11059387" y="992140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3762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6,1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5F9E6A7-19A7-42ED-AED7-B690987A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34719"/>
              </p:ext>
            </p:extLst>
          </p:nvPr>
        </p:nvGraphicFramePr>
        <p:xfrm>
          <a:off x="11059386" y="3649510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34388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6,5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17" name="Text Box 16">
            <a:extLst>
              <a:ext uri="{FF2B5EF4-FFF2-40B4-BE49-F238E27FC236}">
                <a16:creationId xmlns:a16="http://schemas.microsoft.com/office/drawing/2014/main" id="{9627928C-BC9D-4DC8-B160-4F67A260E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45" y="317995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litet intresse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A5DA8FAD-CD20-4773-A5D8-C4E428E3F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73" y="317995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stort intresse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060DB4A7-3DC3-49CC-BAC7-5E2134DC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45" y="584462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litet intresse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9E4359EC-BF2D-4484-9E99-1716CE6D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73" y="584462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stort intresse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A902241-61BD-4D7E-A1F2-AE3D87101D21}"/>
              </a:ext>
            </a:extLst>
          </p:cNvPr>
          <p:cNvSpPr/>
          <p:nvPr/>
        </p:nvSpPr>
        <p:spPr>
          <a:xfrm rot="10800000">
            <a:off x="11744325" y="2276475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quals 7">
            <a:extLst>
              <a:ext uri="{FF2B5EF4-FFF2-40B4-BE49-F238E27FC236}">
                <a16:creationId xmlns:a16="http://schemas.microsoft.com/office/drawing/2014/main" id="{9611B584-A09C-476D-97E7-595893C52219}"/>
              </a:ext>
            </a:extLst>
          </p:cNvPr>
          <p:cNvSpPr/>
          <p:nvPr/>
        </p:nvSpPr>
        <p:spPr>
          <a:xfrm>
            <a:off x="11744325" y="5105400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4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Potential att skapa nya affärsmöjligheter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5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Vilken potential har e-hälsa att skapa </a:t>
            </a:r>
            <a:r>
              <a:rPr lang="sv-SE" b="1" dirty="0"/>
              <a:t>nya affärsmöjligheter </a:t>
            </a:r>
            <a:r>
              <a:rPr lang="sv-SE" dirty="0"/>
              <a:t>för läkemedelsföretag på den svenska marknaden…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942775"/>
              </p:ext>
            </p:extLst>
          </p:nvPr>
        </p:nvGraphicFramePr>
        <p:xfrm>
          <a:off x="600073" y="2073462"/>
          <a:ext cx="10515599" cy="35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FCFB5-2D1F-4EC3-908D-C1A6C532E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86385"/>
              </p:ext>
            </p:extLst>
          </p:nvPr>
        </p:nvGraphicFramePr>
        <p:xfrm>
          <a:off x="11115672" y="1558297"/>
          <a:ext cx="1008000" cy="3591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314394879"/>
                    </a:ext>
                  </a:extLst>
                </a:gridCol>
              </a:tblGrid>
              <a:tr h="3094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Medel</a:t>
                      </a:r>
                      <a:endParaRPr lang="sv-SE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39443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2019</a:t>
                      </a:r>
                      <a:endParaRPr lang="sv-SE" sz="10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2018</a:t>
                      </a:r>
                      <a:endParaRPr lang="sv-SE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784703"/>
                  </a:ext>
                </a:extLst>
              </a:tr>
              <a:tr h="962615">
                <a:tc>
                  <a:txBody>
                    <a:bodyPr/>
                    <a:lstStyle/>
                    <a:p>
                      <a:pPr algn="ctr"/>
                      <a:endParaRPr lang="sv-SE" sz="105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sv-SE" sz="1050" b="1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sv-SE" sz="1050" b="0" i="0" u="none" strike="noStrike" dirty="0">
                        <a:solidFill>
                          <a:srgbClr val="4F5557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sv-SE" sz="1050" b="0" i="0" u="none" strike="noStrike" dirty="0">
                          <a:solidFill>
                            <a:srgbClr val="4F5557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  <a:tr h="962615">
                <a:tc>
                  <a:txBody>
                    <a:bodyPr/>
                    <a:lstStyle/>
                    <a:p>
                      <a:pPr algn="ctr"/>
                      <a:endParaRPr lang="sv-SE" sz="105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sv-SE" sz="1050" b="1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sv-SE" sz="1050" b="0" i="0" u="none" strike="noStrike" dirty="0">
                        <a:solidFill>
                          <a:srgbClr val="4F5557"/>
                        </a:solidFill>
                        <a:latin typeface="+mn-lt"/>
                      </a:endParaRPr>
                    </a:p>
                    <a:p>
                      <a:pPr algn="ctr" fontAlgn="t"/>
                      <a:r>
                        <a:rPr lang="sv-SE" sz="1050" b="0" i="0" u="none" strike="noStrike" dirty="0">
                          <a:solidFill>
                            <a:srgbClr val="4F5557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24288"/>
                  </a:ext>
                </a:extLst>
              </a:tr>
              <a:tr h="962615">
                <a:tc>
                  <a:txBody>
                    <a:bodyPr/>
                    <a:lstStyle/>
                    <a:p>
                      <a:pPr algn="ctr"/>
                      <a:endParaRPr lang="sv-SE" sz="1050" b="1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sv-SE" sz="1050" b="1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sv-SE" sz="1050" b="0" i="0" u="none" strike="noStrike" dirty="0">
                        <a:solidFill>
                          <a:srgbClr val="4F5557"/>
                        </a:solidFill>
                        <a:latin typeface="+mn-lt"/>
                      </a:endParaRPr>
                    </a:p>
                    <a:p>
                      <a:pPr algn="ctr" rtl="0" fontAlgn="t"/>
                      <a:r>
                        <a:rPr lang="sv-SE" sz="1050" b="0" i="0" u="none" strike="noStrike" dirty="0">
                          <a:solidFill>
                            <a:srgbClr val="4F5557"/>
                          </a:solidFill>
                          <a:latin typeface="+mn-lt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28494"/>
                  </a:ext>
                </a:extLst>
              </a:tr>
            </a:tbl>
          </a:graphicData>
        </a:graphic>
      </p:graphicFrame>
      <p:sp>
        <p:nvSpPr>
          <p:cNvPr id="15" name="Text Box 16">
            <a:extLst>
              <a:ext uri="{FF2B5EF4-FFF2-40B4-BE49-F238E27FC236}">
                <a16:creationId xmlns:a16="http://schemas.microsoft.com/office/drawing/2014/main" id="{7728BE57-3C64-4C7F-A501-44BFDDFFF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6128" y="522547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Ingen potential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DD7762AB-BFA4-443A-BFCE-ED0C59C4A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37" y="522547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potential</a:t>
            </a: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A74FD166-D2A6-4837-9D1F-EF63D614B760}"/>
              </a:ext>
            </a:extLst>
          </p:cNvPr>
          <p:cNvSpPr>
            <a:spLocks noChangeAspect="1"/>
          </p:cNvSpPr>
          <p:nvPr/>
        </p:nvSpPr>
        <p:spPr>
          <a:xfrm>
            <a:off x="11485048" y="4658837"/>
            <a:ext cx="257012" cy="19288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A05CEF2-1BF8-4938-ABD3-6EB5ACC8C1EA}"/>
              </a:ext>
            </a:extLst>
          </p:cNvPr>
          <p:cNvSpPr>
            <a:spLocks noChangeAspect="1"/>
          </p:cNvSpPr>
          <p:nvPr/>
        </p:nvSpPr>
        <p:spPr>
          <a:xfrm rot="12499977">
            <a:off x="11574852" y="2634567"/>
            <a:ext cx="89642" cy="31638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9273061-28E5-4BF3-9BB3-425F805E5F1E}"/>
              </a:ext>
            </a:extLst>
          </p:cNvPr>
          <p:cNvSpPr>
            <a:spLocks noChangeAspect="1"/>
          </p:cNvSpPr>
          <p:nvPr/>
        </p:nvSpPr>
        <p:spPr>
          <a:xfrm rot="12499977">
            <a:off x="11574853" y="3586023"/>
            <a:ext cx="89642" cy="31638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3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sz="3600" dirty="0"/>
              <a:t>Kunskap om e-hälsa – individuellt och på ledningsnivå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6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/>
          <a:lstStyle/>
          <a:p>
            <a:r>
              <a:rPr lang="sv-SE" dirty="0"/>
              <a:t>Hur goda kunskaper har du som </a:t>
            </a:r>
            <a:r>
              <a:rPr lang="sv-SE" b="1" dirty="0"/>
              <a:t>individ</a:t>
            </a:r>
            <a:r>
              <a:rPr lang="sv-SE" dirty="0"/>
              <a:t> om e-hälsa?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221132"/>
              </p:ext>
            </p:extLst>
          </p:nvPr>
        </p:nvGraphicFramePr>
        <p:xfrm>
          <a:off x="600072" y="1508822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BAF7-0A63-4E3E-9234-4BF79F1F22E2}"/>
              </a:ext>
            </a:extLst>
          </p:cNvPr>
          <p:cNvSpPr txBox="1">
            <a:spLocks/>
          </p:cNvSpPr>
          <p:nvPr/>
        </p:nvSpPr>
        <p:spPr>
          <a:xfrm>
            <a:off x="600072" y="3826647"/>
            <a:ext cx="10515599" cy="42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Hur goda kunskaper bedömer du att </a:t>
            </a:r>
            <a:r>
              <a:rPr lang="sv-SE" b="1" dirty="0"/>
              <a:t>den svenska ledningen </a:t>
            </a:r>
            <a:r>
              <a:rPr lang="sv-SE" dirty="0"/>
              <a:t>på ditt företag har om e-hälsa?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ED03E1-A623-47AE-8B9C-0F2CA6FE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212777"/>
              </p:ext>
            </p:extLst>
          </p:nvPr>
        </p:nvGraphicFramePr>
        <p:xfrm>
          <a:off x="600070" y="4153598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3E980D-1B3B-4F6E-8DED-1E8ACEA13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79786"/>
              </p:ext>
            </p:extLst>
          </p:nvPr>
        </p:nvGraphicFramePr>
        <p:xfrm>
          <a:off x="11059387" y="992140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3762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5,9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5F9E6A7-19A7-42ED-AED7-B690987A2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05541"/>
              </p:ext>
            </p:extLst>
          </p:nvPr>
        </p:nvGraphicFramePr>
        <p:xfrm>
          <a:off x="11059386" y="3693277"/>
          <a:ext cx="760361" cy="231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726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34388"/>
                  </a:ext>
                </a:extLst>
              </a:tr>
              <a:tr h="772608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7260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5,2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21" name="Text Box 16">
            <a:extLst>
              <a:ext uri="{FF2B5EF4-FFF2-40B4-BE49-F238E27FC236}">
                <a16:creationId xmlns:a16="http://schemas.microsoft.com/office/drawing/2014/main" id="{CAE7E255-1924-4F47-BF62-5CA61943C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45" y="3199845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kunskap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21675B1E-26FC-4948-B5F9-A9937C332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073" y="3199845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kunskap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B3AC9559-E167-49A7-A010-99C5A05D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673" y="585681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kunskap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D7C208BE-A992-4311-BF54-E5F0ACF8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6001" y="585681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kunskap</a:t>
            </a: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9AF97578-4669-4F42-8848-2D4F274FF026}"/>
              </a:ext>
            </a:extLst>
          </p:cNvPr>
          <p:cNvSpPr/>
          <p:nvPr/>
        </p:nvSpPr>
        <p:spPr>
          <a:xfrm>
            <a:off x="11744325" y="5105400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F31DB1E2-09CC-4B3E-9369-87D046F5F11C}"/>
              </a:ext>
            </a:extLst>
          </p:cNvPr>
          <p:cNvSpPr/>
          <p:nvPr/>
        </p:nvSpPr>
        <p:spPr>
          <a:xfrm rot="10800000">
            <a:off x="11744325" y="2276475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5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Strategi och budget för e-hälsa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7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I vilken utsträckning har ditt företag en </a:t>
            </a:r>
            <a:r>
              <a:rPr lang="sv-SE" b="1" dirty="0"/>
              <a:t>uttalad strategi </a:t>
            </a:r>
            <a:r>
              <a:rPr lang="sv-SE" dirty="0"/>
              <a:t>för e-hälsa i Sverige?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47791"/>
              </p:ext>
            </p:extLst>
          </p:nvPr>
        </p:nvGraphicFramePr>
        <p:xfrm>
          <a:off x="600072" y="1664687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BAF7-0A63-4E3E-9234-4BF79F1F22E2}"/>
              </a:ext>
            </a:extLst>
          </p:cNvPr>
          <p:cNvSpPr txBox="1">
            <a:spLocks/>
          </p:cNvSpPr>
          <p:nvPr/>
        </p:nvSpPr>
        <p:spPr>
          <a:xfrm>
            <a:off x="600072" y="3909775"/>
            <a:ext cx="10515599" cy="42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I vilken utsträckning har ni på ditt företag </a:t>
            </a:r>
            <a:r>
              <a:rPr lang="sv-SE" b="1" dirty="0"/>
              <a:t>budget(ar) avsatt(a) för projekt inom e-hälsa </a:t>
            </a:r>
            <a:r>
              <a:rPr lang="sv-SE" dirty="0"/>
              <a:t>i Sverige?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ED03E1-A623-47AE-8B9C-0F2CA6FE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490954"/>
              </p:ext>
            </p:extLst>
          </p:nvPr>
        </p:nvGraphicFramePr>
        <p:xfrm>
          <a:off x="600070" y="4278290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FCFB5-2D1F-4EC3-908D-C1A6C532E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47828"/>
              </p:ext>
            </p:extLst>
          </p:nvPr>
        </p:nvGraphicFramePr>
        <p:xfrm>
          <a:off x="11022150" y="1137405"/>
          <a:ext cx="760361" cy="240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876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9493762"/>
                  </a:ext>
                </a:extLst>
              </a:tr>
              <a:tr h="739302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4,4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3,7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34ED04-AF0B-4827-A512-2A29CF6B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58401"/>
              </p:ext>
            </p:extLst>
          </p:nvPr>
        </p:nvGraphicFramePr>
        <p:xfrm>
          <a:off x="11022149" y="3794775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34388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4,3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4,4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17" name="Text Box 16">
            <a:extLst>
              <a:ext uri="{FF2B5EF4-FFF2-40B4-BE49-F238E27FC236}">
                <a16:creationId xmlns:a16="http://schemas.microsoft.com/office/drawing/2014/main" id="{D351C917-5EBD-49CA-B45E-08DA42135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37" y="6025576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1C99571E-332A-494E-AA93-E0D8E6586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40" y="6025576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22D46D7E-E3A5-4EF9-85D8-44C1B4AFC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37" y="3375885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B5D5A8CB-57C7-4D0B-B84A-7B084350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40" y="3375885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62729BB7-C793-43A4-AC9D-88B97954F888}"/>
              </a:ext>
            </a:extLst>
          </p:cNvPr>
          <p:cNvSpPr/>
          <p:nvPr/>
        </p:nvSpPr>
        <p:spPr>
          <a:xfrm>
            <a:off x="11724452" y="5235924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3C49770-3672-4735-A30C-8F30AE4493AE}"/>
              </a:ext>
            </a:extLst>
          </p:cNvPr>
          <p:cNvSpPr/>
          <p:nvPr/>
        </p:nvSpPr>
        <p:spPr>
          <a:xfrm rot="10800000">
            <a:off x="11782510" y="2395472"/>
            <a:ext cx="161925" cy="5715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Heltidstjänster &amp; betalningsmodell för e-hälsolösningar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Kan du estimera hur många </a:t>
            </a:r>
            <a:r>
              <a:rPr lang="sv-SE" b="1" dirty="0"/>
              <a:t>heltidsekvivalenta tjänster (FTE)</a:t>
            </a:r>
            <a:r>
              <a:rPr lang="sv-SE" dirty="0"/>
              <a:t> ni har på ditt företag som arbetar med e-hälsa riktat mot den svenska marknaden?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558194"/>
              </p:ext>
            </p:extLst>
          </p:nvPr>
        </p:nvGraphicFramePr>
        <p:xfrm>
          <a:off x="600072" y="1664687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527BAF7-0A63-4E3E-9234-4BF79F1F22E2}"/>
              </a:ext>
            </a:extLst>
          </p:cNvPr>
          <p:cNvSpPr txBox="1">
            <a:spLocks/>
          </p:cNvSpPr>
          <p:nvPr/>
        </p:nvSpPr>
        <p:spPr>
          <a:xfrm>
            <a:off x="600072" y="3909775"/>
            <a:ext cx="10515599" cy="420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Har ditt företag en fungerande modell för betalning av e-hälsotjänster på den svenska marknaden?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4ED03E1-A623-47AE-8B9C-0F2CA6FE4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319866"/>
              </p:ext>
            </p:extLst>
          </p:nvPr>
        </p:nvGraphicFramePr>
        <p:xfrm>
          <a:off x="600070" y="4278290"/>
          <a:ext cx="10515599" cy="231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34ED04-AF0B-4827-A512-2A29CF6B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45125"/>
              </p:ext>
            </p:extLst>
          </p:nvPr>
        </p:nvGraphicFramePr>
        <p:xfrm>
          <a:off x="11022149" y="3794775"/>
          <a:ext cx="760361" cy="2361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61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Medel</a:t>
                      </a:r>
                      <a:endParaRPr lang="sv-S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34388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sv-SE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7871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1,2</a:t>
                      </a:r>
                      <a:endParaRPr lang="sv-S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8254437"/>
                  </a:ext>
                </a:extLst>
              </a:tr>
            </a:tbl>
          </a:graphicData>
        </a:graphic>
      </p:graphicFrame>
      <p:sp>
        <p:nvSpPr>
          <p:cNvPr id="16" name="Text Box 16">
            <a:extLst>
              <a:ext uri="{FF2B5EF4-FFF2-40B4-BE49-F238E27FC236}">
                <a16:creationId xmlns:a16="http://schemas.microsoft.com/office/drawing/2014/main" id="{7F050BC7-9987-4A8C-9956-BA83B626F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13" y="600977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Nej, ingen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742AD1F0-C7F7-438C-8D28-092B3A28C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114" y="6009770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Ja, en väl fungerande modell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54970D-50B0-41DF-B4EE-04EFE59924E7}"/>
              </a:ext>
            </a:extLst>
          </p:cNvPr>
          <p:cNvSpPr txBox="1"/>
          <p:nvPr/>
        </p:nvSpPr>
        <p:spPr>
          <a:xfrm>
            <a:off x="7660680" y="2927443"/>
            <a:ext cx="1504100" cy="4086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1-5FTE: 47%</a:t>
            </a: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EB3999BC-28E3-4A07-A604-646869C31A1B}"/>
              </a:ext>
            </a:extLst>
          </p:cNvPr>
          <p:cNvSpPr/>
          <p:nvPr/>
        </p:nvSpPr>
        <p:spPr>
          <a:xfrm>
            <a:off x="11733683" y="5235924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4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FB59-024F-47DD-BC22-F52C85ADEDE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sv-SE" sz="3600" dirty="0"/>
              <a:t>Sverige – världsledare inom e-hälsa?</a:t>
            </a:r>
            <a:endParaRPr lang="en-GB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3170A-84F5-4EA3-80E0-A9E67A25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©2019 Opticom International Research AB. All rights reserved.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F6976-B562-4F74-BA9C-67B4B1C8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LIF eHälsa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DF011-0D0D-4EA9-8E03-F5D9F1EF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B428-0841-4893-A169-84A2AFB227C2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1F2E3-CBAF-4E58-97F4-4DCCFBE9C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1109134"/>
            <a:ext cx="10515599" cy="420563"/>
          </a:xfrm>
        </p:spPr>
        <p:txBody>
          <a:bodyPr>
            <a:noAutofit/>
          </a:bodyPr>
          <a:lstStyle/>
          <a:p>
            <a:r>
              <a:rPr lang="sv-SE" dirty="0"/>
              <a:t>Under 2016 tog regeringen och SKL:s styrelse beslut om en ny vision för e-hälsa. Visionen utgår ifrån att Sverige år 2025 ska vara bäst i världen på att använda digitaliseringens möjligheter för att främja en jämlik hälsa och välfärd. </a:t>
            </a:r>
            <a:r>
              <a:rPr lang="sv-SE" b="1" dirty="0"/>
              <a:t>Hur nära är Sverige att nå visionen</a:t>
            </a:r>
            <a:r>
              <a:rPr lang="sv-SE" dirty="0"/>
              <a:t>, världsledare inom e-hälsa? </a:t>
            </a:r>
          </a:p>
          <a:p>
            <a:endParaRPr lang="en-GB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7A11683-46EC-448A-85D6-506DF809B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74284"/>
              </p:ext>
            </p:extLst>
          </p:nvPr>
        </p:nvGraphicFramePr>
        <p:xfrm>
          <a:off x="600073" y="2291673"/>
          <a:ext cx="10515599" cy="359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7FCFB5-2D1F-4EC3-908D-C1A6C532E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9555"/>
              </p:ext>
            </p:extLst>
          </p:nvPr>
        </p:nvGraphicFramePr>
        <p:xfrm>
          <a:off x="11042845" y="2045014"/>
          <a:ext cx="881594" cy="3460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594">
                  <a:extLst>
                    <a:ext uri="{9D8B030D-6E8A-4147-A177-3AD203B41FA5}">
                      <a16:colId xmlns:a16="http://schemas.microsoft.com/office/drawing/2014/main" val="3176879438"/>
                    </a:ext>
                  </a:extLst>
                </a:gridCol>
              </a:tblGrid>
              <a:tr h="57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Medel</a:t>
                      </a:r>
                      <a:endParaRPr lang="sv-SE" sz="1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77633"/>
                  </a:ext>
                </a:extLst>
              </a:tr>
              <a:tr h="1376414">
                <a:tc>
                  <a:txBody>
                    <a:bodyPr/>
                    <a:lstStyle/>
                    <a:p>
                      <a:pPr algn="ctr"/>
                      <a:r>
                        <a:rPr lang="sv-SE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3,9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24288"/>
                  </a:ext>
                </a:extLst>
              </a:tr>
              <a:tr h="1510500">
                <a:tc>
                  <a:txBody>
                    <a:bodyPr/>
                    <a:lstStyle/>
                    <a:p>
                      <a:pPr algn="ctr"/>
                      <a:r>
                        <a:rPr lang="sv-SE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328494"/>
                  </a:ext>
                </a:extLst>
              </a:tr>
            </a:tbl>
          </a:graphicData>
        </a:graphic>
      </p:graphicFrame>
      <p:sp>
        <p:nvSpPr>
          <p:cNvPr id="11" name="Text Box 16">
            <a:extLst>
              <a:ext uri="{FF2B5EF4-FFF2-40B4-BE49-F238E27FC236}">
                <a16:creationId xmlns:a16="http://schemas.microsoft.com/office/drawing/2014/main" id="{20C396B7-CB55-439C-B73C-E77951C6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37" y="541250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stor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CA174857-EA67-4723-95E6-25CF6CDB8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40" y="5412507"/>
            <a:ext cx="20230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sz="10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Mycket liten </a:t>
            </a:r>
            <a:r>
              <a:rPr lang="sv-SE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utsträckning</a:t>
            </a:r>
            <a:endParaRPr lang="sv-SE" sz="1000" b="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Equals 13">
            <a:extLst>
              <a:ext uri="{FF2B5EF4-FFF2-40B4-BE49-F238E27FC236}">
                <a16:creationId xmlns:a16="http://schemas.microsoft.com/office/drawing/2014/main" id="{32BFF73B-2749-4EA7-BA87-22B34204147B}"/>
              </a:ext>
            </a:extLst>
          </p:cNvPr>
          <p:cNvSpPr/>
          <p:nvPr/>
        </p:nvSpPr>
        <p:spPr>
          <a:xfrm>
            <a:off x="11753095" y="3830345"/>
            <a:ext cx="342687" cy="2571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orld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World  presentation (widescreen).potx" id="{6FD2C32E-565A-4F51-8C38-826F1B24AA7D}" vid="{06379D18-BA11-4F05-84DF-EB681B68D4F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3F374E09B7B24B963C428429D5E4FB" ma:contentTypeVersion="11" ma:contentTypeDescription="Skapa ett nytt dokument." ma:contentTypeScope="" ma:versionID="d6d2d43155d4e4bf2a8d6efdfd2cd689">
  <xsd:schema xmlns:xsd="http://www.w3.org/2001/XMLSchema" xmlns:xs="http://www.w3.org/2001/XMLSchema" xmlns:p="http://schemas.microsoft.com/office/2006/metadata/properties" xmlns:ns3="0a6c0f28-ef9b-4085-aaac-8670fe54fe49" xmlns:ns4="dbca8779-b0f5-4f36-bcd6-f8e4dd7bc10c" targetNamespace="http://schemas.microsoft.com/office/2006/metadata/properties" ma:root="true" ma:fieldsID="42d2d4f379af17d178c8860139fe52d5" ns3:_="" ns4:_="">
    <xsd:import namespace="0a6c0f28-ef9b-4085-aaac-8670fe54fe49"/>
    <xsd:import namespace="dbca8779-b0f5-4f36-bcd6-f8e4dd7bc1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c0f28-ef9b-4085-aaac-8670fe54f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a8779-b0f5-4f36-bcd6-f8e4dd7bc1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AE9B7-61A4-4CE2-99A5-B57398E14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c0f28-ef9b-4085-aaac-8670fe54fe49"/>
    <ds:schemaRef ds:uri="dbca8779-b0f5-4f36-bcd6-f8e4dd7bc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C654D-B418-4544-9A5F-9B79F029EE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850ED-C803-40D2-8095-4B302412CD3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1404</Words>
  <Application>Microsoft Office PowerPoint</Application>
  <PresentationFormat>Bredbild</PresentationFormat>
  <Paragraphs>261</Paragraphs>
  <Slides>18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Tahoma</vt:lpstr>
      <vt:lpstr>Office Theme</vt:lpstr>
      <vt:lpstr>Custom Design</vt:lpstr>
      <vt:lpstr>World Presentation 16x9</vt:lpstr>
      <vt:lpstr>1_Custom Design</vt:lpstr>
      <vt:lpstr>LIF e-hälsa 2019  Hur bidrar Sveriges forskande läke­medels­industri till visionen ”Sverige bäst i världen 2025”?</vt:lpstr>
      <vt:lpstr>LIF e-hälsa index</vt:lpstr>
      <vt:lpstr>Positiva resultat från branschens arbete med e-hälsa senaste året men utmaningar kvarstår!</vt:lpstr>
      <vt:lpstr>Intresse för e-hälsa – globalt och lokalt</vt:lpstr>
      <vt:lpstr>Potential att skapa nya affärsmöjligheter</vt:lpstr>
      <vt:lpstr>Kunskap om e-hälsa – individuellt och på ledningsnivå</vt:lpstr>
      <vt:lpstr>Strategi och budget för e-hälsa</vt:lpstr>
      <vt:lpstr>Heltidstjänster &amp; betalningsmodell för e-hälsolösningar</vt:lpstr>
      <vt:lpstr>Sverige – världsledare inom e-hälsa?</vt:lpstr>
      <vt:lpstr>E-hälsosatsningar och delaktighet i visionen 2025</vt:lpstr>
      <vt:lpstr>Läkemedelsföretagens bidrag till visionen 2025</vt:lpstr>
      <vt:lpstr>Typ av digitala tjänster som tillhandahålls i Sverige</vt:lpstr>
      <vt:lpstr>Samarbete med extern partner eller leverantör</vt:lpstr>
      <vt:lpstr>Typ av digitala tjänster</vt:lpstr>
      <vt:lpstr>Funktionalitet</vt:lpstr>
      <vt:lpstr>Mottagare av digitala tjänster</vt:lpstr>
      <vt:lpstr>Index e-hälsa 2019 - Resultat: 48 av 100</vt:lpstr>
      <vt:lpstr>Cécilia Vassal Nyholm Project manager Direct : +46 (0) 8 50 30 90 04 Mobile : +46 (0) 708 39 90 04 E-mail: cecilia@opticom.se  Carl Michael Bergman CEO &amp; Corporate advisor +46 (0) 8 50 30 90 00 + 46 (0) 708 39 90 02 carl.michael@opticom.se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 e-hälsa 2019  Hur bidrar Sveriges forskande läke­medels­industri till visionen ”Sverige bäst i världen 2025”?</dc:title>
  <dc:creator>Cecilia Vassal Nyholm</dc:creator>
  <cp:lastModifiedBy>Anna Holmström</cp:lastModifiedBy>
  <cp:revision>30</cp:revision>
  <dcterms:created xsi:type="dcterms:W3CDTF">2019-03-11T06:19:38Z</dcterms:created>
  <dcterms:modified xsi:type="dcterms:W3CDTF">2019-08-06T09:03:10Z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0x010100EF3F374E09B7B24B963C428429D5E4FB</vt:lpwstr>
  </property>
</Properties>
</file>