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85" r:id="rId3"/>
  </p:sldMasterIdLst>
  <p:notesMasterIdLst>
    <p:notesMasterId r:id="rId36"/>
  </p:notesMasterIdLst>
  <p:handoutMasterIdLst>
    <p:handoutMasterId r:id="rId37"/>
  </p:handoutMasterIdLst>
  <p:sldIdLst>
    <p:sldId id="353" r:id="rId4"/>
    <p:sldId id="301" r:id="rId5"/>
    <p:sldId id="351" r:id="rId6"/>
    <p:sldId id="355" r:id="rId7"/>
    <p:sldId id="282" r:id="rId8"/>
    <p:sldId id="302" r:id="rId9"/>
    <p:sldId id="336" r:id="rId10"/>
    <p:sldId id="337" r:id="rId11"/>
    <p:sldId id="338" r:id="rId12"/>
    <p:sldId id="339" r:id="rId13"/>
    <p:sldId id="352" r:id="rId14"/>
    <p:sldId id="356" r:id="rId15"/>
    <p:sldId id="284" r:id="rId16"/>
    <p:sldId id="262" r:id="rId17"/>
    <p:sldId id="300" r:id="rId18"/>
    <p:sldId id="276" r:id="rId19"/>
    <p:sldId id="277" r:id="rId20"/>
    <p:sldId id="346" r:id="rId21"/>
    <p:sldId id="345" r:id="rId22"/>
    <p:sldId id="347" r:id="rId23"/>
    <p:sldId id="349" r:id="rId24"/>
    <p:sldId id="350" r:id="rId25"/>
    <p:sldId id="279" r:id="rId26"/>
    <p:sldId id="280" r:id="rId27"/>
    <p:sldId id="357" r:id="rId28"/>
    <p:sldId id="266" r:id="rId29"/>
    <p:sldId id="304" r:id="rId30"/>
    <p:sldId id="341" r:id="rId31"/>
    <p:sldId id="342" r:id="rId32"/>
    <p:sldId id="358" r:id="rId33"/>
    <p:sldId id="303" r:id="rId34"/>
    <p:sldId id="285" r:id="rId35"/>
  </p:sldIdLst>
  <p:sldSz cx="9144000" cy="6858000" type="screen4x3"/>
  <p:notesSz cx="6669088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6D4"/>
    <a:srgbClr val="96BBCC"/>
    <a:srgbClr val="73A4BB"/>
    <a:srgbClr val="518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3" autoAdjust="0"/>
  </p:normalViewPr>
  <p:slideViewPr>
    <p:cSldViewPr>
      <p:cViewPr>
        <p:scale>
          <a:sx n="100" d="100"/>
          <a:sy n="100" d="100"/>
        </p:scale>
        <p:origin x="-432" y="-1062"/>
      </p:cViewPr>
      <p:guideLst>
        <p:guide orient="horz" pos="1026"/>
        <p:guide pos="6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888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888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r">
              <a:defRPr sz="1200"/>
            </a:lvl1pPr>
          </a:lstStyle>
          <a:p>
            <a:fld id="{29859B98-6A0C-47B0-A205-A0C417E81D2C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889938" cy="496887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165"/>
            <a:ext cx="2889938" cy="496887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r">
              <a:defRPr sz="1200"/>
            </a:lvl1pPr>
          </a:lstStyle>
          <a:p>
            <a:fld id="{26F2B992-20C6-4014-A989-F34B320BB1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7664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r">
              <a:defRPr sz="1200"/>
            </a:lvl1pPr>
          </a:lstStyle>
          <a:p>
            <a:fld id="{13AE72C5-5AFF-447E-9E37-7640CBC3B149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9" tIns="45405" rIns="90809" bIns="45405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0809" tIns="45405" rIns="90809" bIns="45405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r">
              <a:defRPr sz="1200"/>
            </a:lvl1pPr>
          </a:lstStyle>
          <a:p>
            <a:fld id="{89F10B65-3727-470E-8C68-11D922BC20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153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336C7-90E3-412C-AC8B-F1DEC85A82A2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1"/>
          <a:stretch/>
        </p:blipFill>
        <p:spPr>
          <a:xfrm flipH="1">
            <a:off x="6387058" y="-1543744"/>
            <a:ext cx="4736473" cy="849694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Rektangel 7"/>
          <p:cNvSpPr/>
          <p:nvPr userDrawn="1"/>
        </p:nvSpPr>
        <p:spPr>
          <a:xfrm>
            <a:off x="467545" y="620688"/>
            <a:ext cx="7776863" cy="26642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23621" y="3512978"/>
            <a:ext cx="7358114" cy="150019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3786182" y="6357958"/>
            <a:ext cx="1276344" cy="365125"/>
          </a:xfrm>
        </p:spPr>
        <p:txBody>
          <a:bodyPr/>
          <a:lstStyle>
            <a:lvl1pPr algn="r">
              <a:defRPr/>
            </a:lvl1pPr>
          </a:lstStyle>
          <a:p>
            <a:fld id="{690B4704-D17D-489C-A426-BF27B59A3463}" type="datetimeFigureOut">
              <a:rPr lang="sv-SE" smtClean="0"/>
              <a:pPr/>
              <a:t>2017-04-04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195902" y="6356350"/>
            <a:ext cx="2305056" cy="365125"/>
          </a:xfrm>
        </p:spPr>
        <p:txBody>
          <a:bodyPr/>
          <a:lstStyle>
            <a:lvl1pPr algn="r">
              <a:defRPr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601000" y="6350023"/>
            <a:ext cx="1328718" cy="365125"/>
          </a:xfrm>
        </p:spPr>
        <p:txBody>
          <a:bodyPr/>
          <a:lstStyle>
            <a:lvl1pPr algn="r">
              <a:defRPr/>
            </a:lvl1pPr>
          </a:lstStyle>
          <a:p>
            <a:fld id="{FB743003-69EF-49BD-AD82-05D873D913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>
            <a:spLocks noChangeArrowheads="1"/>
          </p:cNvSpPr>
          <p:nvPr userDrawn="1"/>
        </p:nvSpPr>
        <p:spPr bwMode="auto">
          <a:xfrm>
            <a:off x="-900608" y="-387424"/>
            <a:ext cx="1633725" cy="8064896"/>
          </a:xfrm>
          <a:prstGeom prst="rect">
            <a:avLst/>
          </a:prstGeom>
          <a:solidFill>
            <a:srgbClr val="518EAA"/>
          </a:solidFill>
          <a:ln w="101600">
            <a:solidFill>
              <a:srgbClr val="96BBCC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0174" y="1279590"/>
            <a:ext cx="7386662" cy="135732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518EA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" y="0"/>
            <a:ext cx="9138793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9961" y="2844800"/>
            <a:ext cx="7560000" cy="13968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27088" y="4365104"/>
            <a:ext cx="7561262" cy="9605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6561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087" y="1844676"/>
            <a:ext cx="3673475" cy="3889374"/>
          </a:xfrm>
        </p:spPr>
        <p:txBody>
          <a:bodyPr>
            <a:normAutofit/>
          </a:bodyPr>
          <a:lstStyle>
            <a:lvl1pPr>
              <a:defRPr sz="2200" b="0">
                <a:latin typeface="+mj-lt"/>
              </a:defRPr>
            </a:lvl1pPr>
            <a:lvl2pPr>
              <a:defRPr sz="20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3438" y="1844676"/>
            <a:ext cx="3744911" cy="3889374"/>
          </a:xfrm>
        </p:spPr>
        <p:txBody>
          <a:bodyPr>
            <a:normAutofit/>
          </a:bodyPr>
          <a:lstStyle>
            <a:lvl1pPr>
              <a:defRPr sz="2200" b="0">
                <a:latin typeface="+mj-lt"/>
              </a:defRPr>
            </a:lvl1pPr>
            <a:lvl2pPr>
              <a:defRPr sz="20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DDEE-DA15-4F22-959B-84AFA234687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CAD1-9053-40C2-883A-0EF86A82EF5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57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088" y="549276"/>
            <a:ext cx="7561262" cy="1150938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7088" y="1844675"/>
            <a:ext cx="3670300" cy="64770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27087" y="2565400"/>
            <a:ext cx="3673475" cy="3168650"/>
          </a:xfrm>
        </p:spPr>
        <p:txBody>
          <a:bodyPr>
            <a:normAutofit/>
          </a:bodyPr>
          <a:lstStyle>
            <a:lvl1pPr marL="266700" indent="-266700">
              <a:defRPr sz="2000" b="0">
                <a:latin typeface="+mj-lt"/>
              </a:defRPr>
            </a:lvl1pPr>
            <a:lvl2pPr marL="534988" indent="-268288">
              <a:defRPr sz="1800" b="0">
                <a:latin typeface="+mj-lt"/>
              </a:defRPr>
            </a:lvl2pPr>
            <a:lvl3pPr marL="715963" indent="-180975">
              <a:defRPr sz="1600" b="0">
                <a:latin typeface="+mj-lt"/>
              </a:defRPr>
            </a:lvl3pPr>
            <a:lvl4pPr marL="896938" indent="-180975">
              <a:defRPr sz="1400" b="0">
                <a:latin typeface="+mj-lt"/>
              </a:defRPr>
            </a:lvl4pPr>
            <a:lvl5pPr marL="1077913" indent="-180975">
              <a:defRPr sz="1400" b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3438" y="1844675"/>
            <a:ext cx="3744912" cy="64770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3439" y="2565400"/>
            <a:ext cx="3744912" cy="3168650"/>
          </a:xfrm>
        </p:spPr>
        <p:txBody>
          <a:bodyPr>
            <a:normAutofit/>
          </a:bodyPr>
          <a:lstStyle>
            <a:lvl1pPr marL="266700" indent="-266700">
              <a:tabLst/>
              <a:defRPr sz="2000" b="0">
                <a:latin typeface="+mj-lt"/>
              </a:defRPr>
            </a:lvl1pPr>
            <a:lvl2pPr marL="534988" indent="-268288">
              <a:defRPr sz="1800" b="0">
                <a:latin typeface="+mj-lt"/>
              </a:defRPr>
            </a:lvl2pPr>
            <a:lvl3pPr marL="715963" indent="-180975">
              <a:defRPr sz="1600" b="0">
                <a:latin typeface="+mj-lt"/>
              </a:defRPr>
            </a:lvl3pPr>
            <a:lvl4pPr marL="896938" indent="-180975">
              <a:defRPr sz="1400" b="0">
                <a:latin typeface="+mj-lt"/>
              </a:defRPr>
            </a:lvl4pPr>
            <a:lvl5pPr marL="1077913" indent="-180975">
              <a:defRPr sz="1400" b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DDEE-DA15-4F22-959B-84AFA234687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CAD1-9053-40C2-883A-0EF86A82EF5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8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087" y="1844824"/>
            <a:ext cx="3673475" cy="1908000"/>
          </a:xfrm>
        </p:spPr>
        <p:txBody>
          <a:bodyPr>
            <a:normAutofit/>
          </a:bodyPr>
          <a:lstStyle>
            <a:lvl1pPr>
              <a:defRPr sz="2000" b="0">
                <a:latin typeface="+mj-lt"/>
              </a:defRPr>
            </a:lvl1pPr>
            <a:lvl2pPr>
              <a:defRPr sz="18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3438" y="1844824"/>
            <a:ext cx="3744911" cy="1908000"/>
          </a:xfrm>
        </p:spPr>
        <p:txBody>
          <a:bodyPr>
            <a:normAutofit/>
          </a:bodyPr>
          <a:lstStyle>
            <a:lvl1pPr marL="361950" indent="-361950">
              <a:defRPr lang="sv-S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18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lvl="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Klicka här för att ändra format på bakgrundstexten</a:t>
            </a:r>
          </a:p>
          <a:p>
            <a:pPr marL="361950" lvl="1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två</a:t>
            </a:r>
          </a:p>
          <a:p>
            <a:pPr marL="361950" lvl="2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tre</a:t>
            </a:r>
          </a:p>
          <a:p>
            <a:pPr marL="361950" lvl="3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fyra</a:t>
            </a:r>
          </a:p>
          <a:p>
            <a:pPr marL="361950" lvl="4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DDEE-DA15-4F22-959B-84AFA234687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CAD1-9053-40C2-883A-0EF86A82EF5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827584" y="3859686"/>
            <a:ext cx="3673475" cy="1908000"/>
          </a:xfrm>
        </p:spPr>
        <p:txBody>
          <a:bodyPr>
            <a:normAutofit/>
          </a:bodyPr>
          <a:lstStyle>
            <a:lvl1pPr marL="361950" indent="-361950">
              <a:defRPr lang="sv-S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18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lvl="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Klicka här för att ändra format på bakgrundstexten</a:t>
            </a:r>
          </a:p>
          <a:p>
            <a:pPr marL="361950" lvl="1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två</a:t>
            </a:r>
          </a:p>
          <a:p>
            <a:pPr marL="361950" lvl="2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tre</a:t>
            </a:r>
          </a:p>
          <a:p>
            <a:pPr marL="361950" lvl="3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fyra</a:t>
            </a:r>
          </a:p>
          <a:p>
            <a:pPr marL="361950" lvl="4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4"/>
          </p:nvPr>
        </p:nvSpPr>
        <p:spPr>
          <a:xfrm>
            <a:off x="4643935" y="3859686"/>
            <a:ext cx="3744911" cy="1908000"/>
          </a:xfrm>
        </p:spPr>
        <p:txBody>
          <a:bodyPr>
            <a:normAutofit/>
          </a:bodyPr>
          <a:lstStyle>
            <a:lvl1pPr marL="361950" indent="-361950">
              <a:defRPr lang="sv-S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18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lvl="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Klicka här för att ändra format på bakgrundstexten</a:t>
            </a:r>
          </a:p>
          <a:p>
            <a:pPr marL="361950" lvl="1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två</a:t>
            </a:r>
          </a:p>
          <a:p>
            <a:pPr marL="361950" lvl="2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tre</a:t>
            </a:r>
          </a:p>
          <a:p>
            <a:pPr marL="361950" lvl="3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fyra</a:t>
            </a:r>
          </a:p>
          <a:p>
            <a:pPr marL="361950" lvl="4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981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DDEE-DA15-4F22-959B-84AFA234687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CAD1-9053-40C2-883A-0EF86A82EF5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8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DDEE-DA15-4F22-959B-84AFA234687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CAD1-9053-40C2-883A-0EF86A82EF5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/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linD\AppData\Local\Microsoft\Windows\Temporary Internet Files\Content.Outlook\X3IQAKST\rk_bla_or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955"/>
            <a:ext cx="9144000" cy="9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088" y="2060848"/>
            <a:ext cx="7561262" cy="1398017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088" y="3573016"/>
            <a:ext cx="7561262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DDEE-DA15-4F22-959B-84AFA234687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CAD1-9053-40C2-883A-0EF86A82EF5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440488"/>
            <a:ext cx="4857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 b="1" smtClean="0">
                <a:solidFill>
                  <a:prstClr val="white"/>
                </a:solidFill>
              </a:rPr>
              <a:t>Socialdepartementet</a:t>
            </a:r>
            <a:endParaRPr lang="sv-SE" sz="1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Blå/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DDEE-DA15-4F22-959B-84AFA234687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CAD1-9053-40C2-883A-0EF86A82EF5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MalinD\AppData\Local\Microsoft\Windows\Temporary Internet Files\Content.Outlook\X3IQAKST\rk_bla_or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955"/>
            <a:ext cx="9144000" cy="9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440488"/>
            <a:ext cx="4857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 b="1" smtClean="0">
                <a:solidFill>
                  <a:prstClr val="white"/>
                </a:solidFill>
              </a:rPr>
              <a:t>Socialdepartementet</a:t>
            </a:r>
            <a:endParaRPr lang="sv-SE" sz="1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9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Blå/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DDEE-DA15-4F22-959B-84AFA234687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CAD1-9053-40C2-883A-0EF86A82EF5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MalinD\AppData\Local\Microsoft\Windows\Temporary Internet Files\Content.Outlook\X3IQAKST\rk_bla_or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955"/>
            <a:ext cx="9144000" cy="9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00025" y="6440488"/>
            <a:ext cx="4857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 b="1" smtClean="0">
                <a:solidFill>
                  <a:prstClr val="white"/>
                </a:solidFill>
              </a:rPr>
              <a:t>Socialdepartementet</a:t>
            </a:r>
            <a:endParaRPr lang="sv-SE" sz="1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7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linD\AppData\Local\Microsoft\Windows\Temporary Internet Files\Content.Outlook\X3IQAKST\rk_bla_divider_utan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" y="0"/>
            <a:ext cx="9138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9961" y="2844800"/>
            <a:ext cx="7560000" cy="13968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27088" y="4365104"/>
            <a:ext cx="7561262" cy="9605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311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48872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586211"/>
            <a:ext cx="7848872" cy="40433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  <a:lvl2pPr>
              <a:spcBef>
                <a:spcPts val="300"/>
              </a:spcBef>
              <a:spcAft>
                <a:spcPts val="0"/>
              </a:spcAft>
              <a:defRPr/>
            </a:lvl2pPr>
            <a:lvl3pPr>
              <a:spcBef>
                <a:spcPts val="300"/>
              </a:spcBef>
              <a:spcAft>
                <a:spcPts val="0"/>
              </a:spcAft>
              <a:defRPr/>
            </a:lvl3pPr>
            <a:lvl4pPr>
              <a:spcBef>
                <a:spcPts val="300"/>
              </a:spcBef>
              <a:spcAft>
                <a:spcPts val="0"/>
              </a:spcAft>
              <a:defRPr/>
            </a:lvl4pPr>
            <a:lvl5pPr>
              <a:spcBef>
                <a:spcPts val="3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81608" y="5715016"/>
            <a:ext cx="2133600" cy="365125"/>
          </a:xfrm>
        </p:spPr>
        <p:txBody>
          <a:bodyPr/>
          <a:lstStyle/>
          <a:p>
            <a:fld id="{690B4704-D17D-489C-A426-BF27B59A3463}" type="datetimeFigureOut">
              <a:rPr lang="sv-SE" smtClean="0"/>
              <a:pPr/>
              <a:t>2017-04-04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48608" y="5715016"/>
            <a:ext cx="28956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5715016"/>
            <a:ext cx="2133600" cy="365125"/>
          </a:xfrm>
        </p:spPr>
        <p:txBody>
          <a:bodyPr/>
          <a:lstStyle/>
          <a:p>
            <a:fld id="{FB743003-69EF-49BD-AD82-05D873D9138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>
            <a:spLocks noChangeArrowheads="1"/>
          </p:cNvSpPr>
          <p:nvPr userDrawn="1"/>
        </p:nvSpPr>
        <p:spPr bwMode="auto">
          <a:xfrm>
            <a:off x="-900608" y="-387424"/>
            <a:ext cx="1633725" cy="8064896"/>
          </a:xfrm>
          <a:prstGeom prst="rect">
            <a:avLst/>
          </a:prstGeom>
          <a:solidFill>
            <a:srgbClr val="518EAA"/>
          </a:solidFill>
          <a:ln w="101600">
            <a:solidFill>
              <a:srgbClr val="96BBCC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27" y="287466"/>
            <a:ext cx="883814" cy="1204934"/>
          </a:xfrm>
          <a:prstGeom prst="rect">
            <a:avLst/>
          </a:prstGeom>
          <a:ln w="101600">
            <a:noFill/>
          </a:ln>
          <a:effectLst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088" y="2060848"/>
            <a:ext cx="7561262" cy="1398017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088" y="3573016"/>
            <a:ext cx="7561262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DDEE-DA15-4F22-959B-84AFA234687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CAD1-9053-40C2-883A-0EF86A82EF5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716"/>
            <a:ext cx="9144000" cy="915429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440488"/>
            <a:ext cx="4857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 b="1" smtClean="0">
                <a:solidFill>
                  <a:prstClr val="white"/>
                </a:solidFill>
              </a:rPr>
              <a:t>Socialdepartementet</a:t>
            </a:r>
            <a:endParaRPr lang="sv-SE" sz="1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5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-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DDEE-DA15-4F22-959B-84AFA234687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CAD1-9053-40C2-883A-0EF86A82EF5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716"/>
            <a:ext cx="9144000" cy="915429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440488"/>
            <a:ext cx="4857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 b="1" smtClean="0">
                <a:solidFill>
                  <a:prstClr val="white"/>
                </a:solidFill>
              </a:rPr>
              <a:t>Socialdepartementet</a:t>
            </a:r>
            <a:endParaRPr lang="sv-SE" sz="1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0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-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DDEE-DA15-4F22-959B-84AFA234687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CAD1-9053-40C2-883A-0EF86A82EF5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716"/>
            <a:ext cx="9144000" cy="915429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00025" y="6440488"/>
            <a:ext cx="4857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 b="1" smtClean="0">
                <a:solidFill>
                  <a:prstClr val="white"/>
                </a:solidFill>
              </a:rPr>
              <a:t>Socialdepartementet</a:t>
            </a:r>
            <a:endParaRPr lang="sv-SE" sz="1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7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nittsrubrik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linD\AppData\Local\Microsoft\Windows\Temporary Internet Files\Content.Outlook\X3IQAKST\rk_neutral_divider_utan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" y="0"/>
            <a:ext cx="9138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088" y="2823071"/>
            <a:ext cx="7561262" cy="139801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088" y="4365104"/>
            <a:ext cx="7561262" cy="9605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569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2988" y="3356992"/>
            <a:ext cx="5617244" cy="150019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3786182" y="6357958"/>
            <a:ext cx="1276344" cy="365125"/>
          </a:xfrm>
        </p:spPr>
        <p:txBody>
          <a:bodyPr/>
          <a:lstStyle>
            <a:lvl1pPr algn="r">
              <a:defRPr/>
            </a:lvl1pPr>
          </a:lstStyle>
          <a:p>
            <a:fld id="{690B4704-D17D-489C-A426-BF27B59A346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195902" y="6356350"/>
            <a:ext cx="2305056" cy="365125"/>
          </a:xfrm>
        </p:spPr>
        <p:txBody>
          <a:bodyPr/>
          <a:lstStyle>
            <a:lvl1pPr algn="r">
              <a:defRPr/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601000" y="6350023"/>
            <a:ext cx="1328718" cy="365125"/>
          </a:xfrm>
        </p:spPr>
        <p:txBody>
          <a:bodyPr/>
          <a:lstStyle>
            <a:lvl1pPr algn="r">
              <a:defRPr/>
            </a:lvl1pPr>
          </a:lstStyle>
          <a:p>
            <a:fld id="{FB743003-69EF-49BD-AD82-05D873D913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ktangel 10"/>
          <p:cNvSpPr>
            <a:spLocks noChangeArrowheads="1"/>
          </p:cNvSpPr>
          <p:nvPr userDrawn="1"/>
        </p:nvSpPr>
        <p:spPr bwMode="auto">
          <a:xfrm>
            <a:off x="-900608" y="-387424"/>
            <a:ext cx="1633725" cy="8064896"/>
          </a:xfrm>
          <a:prstGeom prst="rect">
            <a:avLst/>
          </a:prstGeom>
          <a:solidFill>
            <a:srgbClr val="518EAA"/>
          </a:solidFill>
          <a:ln w="101600">
            <a:solidFill>
              <a:srgbClr val="96BBCC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sv-SE" kern="0">
              <a:solidFill>
                <a:sysClr val="windowText" lastClr="000000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2988" y="764704"/>
            <a:ext cx="7386662" cy="135732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518EA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" r="13884"/>
          <a:stretch/>
        </p:blipFill>
        <p:spPr>
          <a:xfrm>
            <a:off x="6084168" y="1412776"/>
            <a:ext cx="3483740" cy="513774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53650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48872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586211"/>
            <a:ext cx="7848872" cy="40433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  <a:lvl2pPr>
              <a:spcBef>
                <a:spcPts val="300"/>
              </a:spcBef>
              <a:spcAft>
                <a:spcPts val="0"/>
              </a:spcAft>
              <a:defRPr/>
            </a:lvl2pPr>
            <a:lvl3pPr>
              <a:spcBef>
                <a:spcPts val="300"/>
              </a:spcBef>
              <a:spcAft>
                <a:spcPts val="0"/>
              </a:spcAft>
              <a:defRPr/>
            </a:lvl3pPr>
            <a:lvl4pPr>
              <a:spcBef>
                <a:spcPts val="300"/>
              </a:spcBef>
              <a:spcAft>
                <a:spcPts val="0"/>
              </a:spcAft>
              <a:defRPr/>
            </a:lvl4pPr>
            <a:lvl5pPr>
              <a:spcBef>
                <a:spcPts val="3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81608" y="5715016"/>
            <a:ext cx="2133600" cy="365125"/>
          </a:xfrm>
        </p:spPr>
        <p:txBody>
          <a:bodyPr/>
          <a:lstStyle/>
          <a:p>
            <a:fld id="{690B4704-D17D-489C-A426-BF27B59A346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48608" y="5715016"/>
            <a:ext cx="2895600" cy="365125"/>
          </a:xfr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5715016"/>
            <a:ext cx="2133600" cy="365125"/>
          </a:xfrm>
        </p:spPr>
        <p:txBody>
          <a:bodyPr/>
          <a:lstStyle/>
          <a:p>
            <a:fld id="{FB743003-69EF-49BD-AD82-05D873D913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ktangel 6"/>
          <p:cNvSpPr>
            <a:spLocks noChangeArrowheads="1"/>
          </p:cNvSpPr>
          <p:nvPr userDrawn="1"/>
        </p:nvSpPr>
        <p:spPr bwMode="auto">
          <a:xfrm>
            <a:off x="-900608" y="-387424"/>
            <a:ext cx="1633725" cy="8064896"/>
          </a:xfrm>
          <a:prstGeom prst="rect">
            <a:avLst/>
          </a:prstGeom>
          <a:solidFill>
            <a:srgbClr val="518EAA"/>
          </a:solidFill>
          <a:ln w="101600">
            <a:solidFill>
              <a:srgbClr val="96BBCC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sv-SE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0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35723" y="3714741"/>
            <a:ext cx="7596717" cy="1362075"/>
          </a:xfrm>
        </p:spPr>
        <p:txBody>
          <a:bodyPr anchor="t">
            <a:normAutofit/>
          </a:bodyPr>
          <a:lstStyle>
            <a:lvl1pPr algn="l">
              <a:defRPr sz="2800" b="1" cap="none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35723" y="2214554"/>
            <a:ext cx="7596717" cy="1500187"/>
          </a:xfr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953616" y="5707081"/>
            <a:ext cx="2133600" cy="365125"/>
          </a:xfrm>
        </p:spPr>
        <p:txBody>
          <a:bodyPr/>
          <a:lstStyle/>
          <a:p>
            <a:fld id="{690B4704-D17D-489C-A426-BF27B59A346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620616" y="5707081"/>
            <a:ext cx="2895600" cy="365125"/>
          </a:xfrm>
        </p:spPr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5707081"/>
            <a:ext cx="2133600" cy="365125"/>
          </a:xfrm>
        </p:spPr>
        <p:txBody>
          <a:bodyPr/>
          <a:lstStyle/>
          <a:p>
            <a:fld id="{FB743003-69EF-49BD-AD82-05D873D913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ktangel 6"/>
          <p:cNvSpPr>
            <a:spLocks noChangeArrowheads="1"/>
          </p:cNvSpPr>
          <p:nvPr userDrawn="1"/>
        </p:nvSpPr>
        <p:spPr bwMode="auto">
          <a:xfrm>
            <a:off x="-900608" y="-387424"/>
            <a:ext cx="1633725" cy="8064896"/>
          </a:xfrm>
          <a:prstGeom prst="rect">
            <a:avLst/>
          </a:prstGeom>
          <a:solidFill>
            <a:srgbClr val="518EAA"/>
          </a:solidFill>
          <a:ln w="101600">
            <a:solidFill>
              <a:srgbClr val="96BBCC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sv-SE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2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0912" y="274638"/>
            <a:ext cx="6357392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50912" y="1600200"/>
            <a:ext cx="4038600" cy="3900501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400"/>
            </a:lvl1pPr>
            <a:lvl2pPr>
              <a:spcBef>
                <a:spcPts val="300"/>
              </a:spcBef>
              <a:spcAft>
                <a:spcPts val="0"/>
              </a:spcAft>
              <a:defRPr sz="2200"/>
            </a:lvl2pPr>
            <a:lvl3pPr>
              <a:spcBef>
                <a:spcPts val="300"/>
              </a:spcBef>
              <a:spcAft>
                <a:spcPts val="0"/>
              </a:spcAft>
              <a:defRPr sz="2000"/>
            </a:lvl3pPr>
            <a:lvl4pPr>
              <a:spcBef>
                <a:spcPts val="300"/>
              </a:spcBef>
              <a:spcAft>
                <a:spcPts val="0"/>
              </a:spcAft>
              <a:defRPr sz="1800"/>
            </a:lvl4pPr>
            <a:lvl5pPr>
              <a:spcBef>
                <a:spcPts val="300"/>
              </a:spcBef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1912" y="1600200"/>
            <a:ext cx="3606552" cy="3900501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400"/>
            </a:lvl1pPr>
            <a:lvl2pPr>
              <a:spcBef>
                <a:spcPts val="300"/>
              </a:spcBef>
              <a:spcAft>
                <a:spcPts val="0"/>
              </a:spcAft>
              <a:defRPr sz="2200"/>
            </a:lvl2pPr>
            <a:lvl3pPr>
              <a:spcBef>
                <a:spcPts val="300"/>
              </a:spcBef>
              <a:spcAft>
                <a:spcPts val="0"/>
              </a:spcAft>
              <a:defRPr sz="2000"/>
            </a:lvl3pPr>
            <a:lvl4pPr>
              <a:spcBef>
                <a:spcPts val="300"/>
              </a:spcBef>
              <a:spcAft>
                <a:spcPts val="0"/>
              </a:spcAft>
              <a:defRPr sz="1800"/>
            </a:lvl4pPr>
            <a:lvl5pPr>
              <a:spcBef>
                <a:spcPts val="300"/>
              </a:spcBef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950912" y="5707081"/>
            <a:ext cx="2133600" cy="365125"/>
          </a:xfrm>
        </p:spPr>
        <p:txBody>
          <a:bodyPr/>
          <a:lstStyle/>
          <a:p>
            <a:fld id="{690B4704-D17D-489C-A426-BF27B59A346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617912" y="5707081"/>
            <a:ext cx="2895600" cy="365125"/>
          </a:xfrm>
        </p:spPr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5707081"/>
            <a:ext cx="2133600" cy="365125"/>
          </a:xfrm>
        </p:spPr>
        <p:txBody>
          <a:bodyPr/>
          <a:lstStyle/>
          <a:p>
            <a:fld id="{FB743003-69EF-49BD-AD82-05D873D913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ktangel 7"/>
          <p:cNvSpPr>
            <a:spLocks noChangeArrowheads="1"/>
          </p:cNvSpPr>
          <p:nvPr userDrawn="1"/>
        </p:nvSpPr>
        <p:spPr bwMode="auto">
          <a:xfrm>
            <a:off x="-900608" y="-387424"/>
            <a:ext cx="1633725" cy="8064896"/>
          </a:xfrm>
          <a:prstGeom prst="rect">
            <a:avLst/>
          </a:prstGeom>
          <a:solidFill>
            <a:srgbClr val="518EAA"/>
          </a:solidFill>
          <a:ln w="101600">
            <a:solidFill>
              <a:srgbClr val="96BBCC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sv-SE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83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37465" y="274638"/>
            <a:ext cx="6370839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37465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37465" y="2174875"/>
            <a:ext cx="4040188" cy="346870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125290" y="1535113"/>
            <a:ext cx="4041775" cy="63976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sv-SE" sz="2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125290" y="2174875"/>
            <a:ext cx="4041775" cy="346870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937465" y="5706000"/>
            <a:ext cx="2133600" cy="365125"/>
          </a:xfrm>
        </p:spPr>
        <p:txBody>
          <a:bodyPr/>
          <a:lstStyle/>
          <a:p>
            <a:fld id="{690B4704-D17D-489C-A426-BF27B59A346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604465" y="5706000"/>
            <a:ext cx="2895600" cy="365125"/>
          </a:xfrm>
        </p:spPr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5706000"/>
            <a:ext cx="2133600" cy="365125"/>
          </a:xfrm>
        </p:spPr>
        <p:txBody>
          <a:bodyPr/>
          <a:lstStyle/>
          <a:p>
            <a:fld id="{FB743003-69EF-49BD-AD82-05D873D913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9"/>
          <p:cNvSpPr>
            <a:spLocks noChangeArrowheads="1"/>
          </p:cNvSpPr>
          <p:nvPr userDrawn="1"/>
        </p:nvSpPr>
        <p:spPr bwMode="auto">
          <a:xfrm>
            <a:off x="-900608" y="-387424"/>
            <a:ext cx="1633725" cy="8064896"/>
          </a:xfrm>
          <a:prstGeom prst="rect">
            <a:avLst/>
          </a:prstGeom>
          <a:solidFill>
            <a:srgbClr val="518EAA"/>
          </a:solidFill>
          <a:ln w="101600">
            <a:solidFill>
              <a:srgbClr val="96BBCC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sv-SE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34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0912" y="274638"/>
            <a:ext cx="6357392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950912" y="5706000"/>
            <a:ext cx="2133600" cy="365125"/>
          </a:xfrm>
        </p:spPr>
        <p:txBody>
          <a:bodyPr/>
          <a:lstStyle/>
          <a:p>
            <a:fld id="{690B4704-D17D-489C-A426-BF27B59A346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617912" y="5706000"/>
            <a:ext cx="2895600" cy="365125"/>
          </a:xfrm>
        </p:spPr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5706000"/>
            <a:ext cx="2133600" cy="365125"/>
          </a:xfrm>
        </p:spPr>
        <p:txBody>
          <a:bodyPr/>
          <a:lstStyle/>
          <a:p>
            <a:fld id="{FB743003-69EF-49BD-AD82-05D873D913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ktangel 5"/>
          <p:cNvSpPr>
            <a:spLocks noChangeArrowheads="1"/>
          </p:cNvSpPr>
          <p:nvPr userDrawn="1"/>
        </p:nvSpPr>
        <p:spPr bwMode="auto">
          <a:xfrm>
            <a:off x="-900608" y="-387424"/>
            <a:ext cx="1633725" cy="8064896"/>
          </a:xfrm>
          <a:prstGeom prst="rect">
            <a:avLst/>
          </a:prstGeom>
          <a:solidFill>
            <a:srgbClr val="518EAA"/>
          </a:solidFill>
          <a:ln w="101600">
            <a:solidFill>
              <a:srgbClr val="96BBCC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sv-SE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4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35723" y="3714741"/>
            <a:ext cx="7596717" cy="1362075"/>
          </a:xfrm>
        </p:spPr>
        <p:txBody>
          <a:bodyPr anchor="t">
            <a:normAutofit/>
          </a:bodyPr>
          <a:lstStyle>
            <a:lvl1pPr algn="l">
              <a:defRPr sz="2800" b="1" cap="none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35723" y="2214554"/>
            <a:ext cx="7596717" cy="1500187"/>
          </a:xfr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953616" y="5707081"/>
            <a:ext cx="2133600" cy="365125"/>
          </a:xfrm>
        </p:spPr>
        <p:txBody>
          <a:bodyPr/>
          <a:lstStyle/>
          <a:p>
            <a:fld id="{690B4704-D17D-489C-A426-BF27B59A3463}" type="datetimeFigureOut">
              <a:rPr lang="sv-SE" smtClean="0"/>
              <a:pPr/>
              <a:t>2017-04-04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620616" y="5707081"/>
            <a:ext cx="2895600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5707081"/>
            <a:ext cx="2133600" cy="365125"/>
          </a:xfrm>
        </p:spPr>
        <p:txBody>
          <a:bodyPr/>
          <a:lstStyle/>
          <a:p>
            <a:fld id="{FB743003-69EF-49BD-AD82-05D873D9138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>
            <a:spLocks noChangeArrowheads="1"/>
          </p:cNvSpPr>
          <p:nvPr userDrawn="1"/>
        </p:nvSpPr>
        <p:spPr bwMode="auto">
          <a:xfrm>
            <a:off x="-900608" y="-387424"/>
            <a:ext cx="1633725" cy="8064896"/>
          </a:xfrm>
          <a:prstGeom prst="rect">
            <a:avLst/>
          </a:prstGeom>
          <a:solidFill>
            <a:srgbClr val="518EAA"/>
          </a:solidFill>
          <a:ln w="101600">
            <a:solidFill>
              <a:srgbClr val="96BBCC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27" y="287466"/>
            <a:ext cx="883814" cy="1204934"/>
          </a:xfrm>
          <a:prstGeom prst="rect">
            <a:avLst/>
          </a:prstGeom>
          <a:ln w="101600">
            <a:noFill/>
          </a:ln>
          <a:effectLst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953616" y="5786454"/>
            <a:ext cx="2133600" cy="285752"/>
          </a:xfrm>
        </p:spPr>
        <p:txBody>
          <a:bodyPr/>
          <a:lstStyle/>
          <a:p>
            <a:fld id="{690B4704-D17D-489C-A426-BF27B59A346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620616" y="5786454"/>
            <a:ext cx="2895600" cy="285752"/>
          </a:xfrm>
        </p:spPr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5786454"/>
            <a:ext cx="2133600" cy="285752"/>
          </a:xfrm>
        </p:spPr>
        <p:txBody>
          <a:bodyPr/>
          <a:lstStyle/>
          <a:p>
            <a:fld id="{FB743003-69EF-49BD-AD82-05D873D913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ktangel 4"/>
          <p:cNvSpPr>
            <a:spLocks noChangeArrowheads="1"/>
          </p:cNvSpPr>
          <p:nvPr userDrawn="1"/>
        </p:nvSpPr>
        <p:spPr bwMode="auto">
          <a:xfrm>
            <a:off x="-900608" y="-387424"/>
            <a:ext cx="1633725" cy="8064896"/>
          </a:xfrm>
          <a:prstGeom prst="rect">
            <a:avLst/>
          </a:prstGeom>
          <a:solidFill>
            <a:srgbClr val="518EAA"/>
          </a:solidFill>
          <a:ln w="101600">
            <a:solidFill>
              <a:srgbClr val="96BBCC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sv-SE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1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0912" y="274638"/>
            <a:ext cx="6357392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50912" y="1600200"/>
            <a:ext cx="4038600" cy="3900501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400"/>
            </a:lvl1pPr>
            <a:lvl2pPr>
              <a:spcBef>
                <a:spcPts val="300"/>
              </a:spcBef>
              <a:spcAft>
                <a:spcPts val="0"/>
              </a:spcAft>
              <a:defRPr sz="2200"/>
            </a:lvl2pPr>
            <a:lvl3pPr>
              <a:spcBef>
                <a:spcPts val="300"/>
              </a:spcBef>
              <a:spcAft>
                <a:spcPts val="0"/>
              </a:spcAft>
              <a:defRPr sz="2000"/>
            </a:lvl3pPr>
            <a:lvl4pPr>
              <a:spcBef>
                <a:spcPts val="300"/>
              </a:spcBef>
              <a:spcAft>
                <a:spcPts val="0"/>
              </a:spcAft>
              <a:defRPr sz="1800"/>
            </a:lvl4pPr>
            <a:lvl5pPr>
              <a:spcBef>
                <a:spcPts val="300"/>
              </a:spcBef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1912" y="1600200"/>
            <a:ext cx="3606552" cy="3900501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400"/>
            </a:lvl1pPr>
            <a:lvl2pPr>
              <a:spcBef>
                <a:spcPts val="300"/>
              </a:spcBef>
              <a:spcAft>
                <a:spcPts val="0"/>
              </a:spcAft>
              <a:defRPr sz="2200"/>
            </a:lvl2pPr>
            <a:lvl3pPr>
              <a:spcBef>
                <a:spcPts val="300"/>
              </a:spcBef>
              <a:spcAft>
                <a:spcPts val="0"/>
              </a:spcAft>
              <a:defRPr sz="2000"/>
            </a:lvl3pPr>
            <a:lvl4pPr>
              <a:spcBef>
                <a:spcPts val="300"/>
              </a:spcBef>
              <a:spcAft>
                <a:spcPts val="0"/>
              </a:spcAft>
              <a:defRPr sz="1800"/>
            </a:lvl4pPr>
            <a:lvl5pPr>
              <a:spcBef>
                <a:spcPts val="300"/>
              </a:spcBef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950912" y="5707081"/>
            <a:ext cx="2133600" cy="365125"/>
          </a:xfrm>
        </p:spPr>
        <p:txBody>
          <a:bodyPr/>
          <a:lstStyle/>
          <a:p>
            <a:fld id="{690B4704-D17D-489C-A426-BF27B59A3463}" type="datetimeFigureOut">
              <a:rPr lang="sv-SE" smtClean="0"/>
              <a:pPr/>
              <a:t>2017-04-04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617912" y="5707081"/>
            <a:ext cx="2895600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5707081"/>
            <a:ext cx="2133600" cy="365125"/>
          </a:xfrm>
        </p:spPr>
        <p:txBody>
          <a:bodyPr/>
          <a:lstStyle/>
          <a:p>
            <a:fld id="{FB743003-69EF-49BD-AD82-05D873D9138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ktangel 7"/>
          <p:cNvSpPr>
            <a:spLocks noChangeArrowheads="1"/>
          </p:cNvSpPr>
          <p:nvPr userDrawn="1"/>
        </p:nvSpPr>
        <p:spPr bwMode="auto">
          <a:xfrm>
            <a:off x="-900608" y="-387424"/>
            <a:ext cx="1633725" cy="8064896"/>
          </a:xfrm>
          <a:prstGeom prst="rect">
            <a:avLst/>
          </a:prstGeom>
          <a:solidFill>
            <a:srgbClr val="518EAA"/>
          </a:solidFill>
          <a:ln w="101600">
            <a:solidFill>
              <a:srgbClr val="96BBCC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27" y="287466"/>
            <a:ext cx="883814" cy="1204934"/>
          </a:xfrm>
          <a:prstGeom prst="rect">
            <a:avLst/>
          </a:prstGeom>
          <a:ln w="101600">
            <a:noFill/>
          </a:ln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37465" y="274638"/>
            <a:ext cx="6370839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37465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37465" y="2174875"/>
            <a:ext cx="4040188" cy="346870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125290" y="1535113"/>
            <a:ext cx="4041775" cy="63976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sv-SE" sz="2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125290" y="2174875"/>
            <a:ext cx="4041775" cy="346870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937465" y="5706000"/>
            <a:ext cx="2133600" cy="365125"/>
          </a:xfrm>
        </p:spPr>
        <p:txBody>
          <a:bodyPr/>
          <a:lstStyle/>
          <a:p>
            <a:fld id="{690B4704-D17D-489C-A426-BF27B59A3463}" type="datetimeFigureOut">
              <a:rPr lang="sv-SE" smtClean="0"/>
              <a:pPr/>
              <a:t>2017-04-04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604465" y="5706000"/>
            <a:ext cx="2895600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5706000"/>
            <a:ext cx="2133600" cy="365125"/>
          </a:xfrm>
        </p:spPr>
        <p:txBody>
          <a:bodyPr/>
          <a:lstStyle/>
          <a:p>
            <a:fld id="{FB743003-69EF-49BD-AD82-05D873D9138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/>
          <p:cNvSpPr>
            <a:spLocks noChangeArrowheads="1"/>
          </p:cNvSpPr>
          <p:nvPr userDrawn="1"/>
        </p:nvSpPr>
        <p:spPr bwMode="auto">
          <a:xfrm>
            <a:off x="-900608" y="-387424"/>
            <a:ext cx="1633725" cy="8064896"/>
          </a:xfrm>
          <a:prstGeom prst="rect">
            <a:avLst/>
          </a:prstGeom>
          <a:solidFill>
            <a:srgbClr val="518EAA"/>
          </a:solidFill>
          <a:ln w="101600">
            <a:solidFill>
              <a:srgbClr val="96BBCC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27" y="287466"/>
            <a:ext cx="883814" cy="1204934"/>
          </a:xfrm>
          <a:prstGeom prst="rect">
            <a:avLst/>
          </a:prstGeom>
          <a:ln w="101600">
            <a:noFill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0912" y="274638"/>
            <a:ext cx="6357392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950912" y="5706000"/>
            <a:ext cx="2133600" cy="365125"/>
          </a:xfrm>
        </p:spPr>
        <p:txBody>
          <a:bodyPr/>
          <a:lstStyle/>
          <a:p>
            <a:fld id="{690B4704-D17D-489C-A426-BF27B59A3463}" type="datetimeFigureOut">
              <a:rPr lang="sv-SE" smtClean="0"/>
              <a:pPr/>
              <a:t>2017-04-04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617912" y="5706000"/>
            <a:ext cx="2895600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5706000"/>
            <a:ext cx="2133600" cy="365125"/>
          </a:xfrm>
        </p:spPr>
        <p:txBody>
          <a:bodyPr/>
          <a:lstStyle/>
          <a:p>
            <a:fld id="{FB743003-69EF-49BD-AD82-05D873D9138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ektangel 5"/>
          <p:cNvSpPr>
            <a:spLocks noChangeArrowheads="1"/>
          </p:cNvSpPr>
          <p:nvPr userDrawn="1"/>
        </p:nvSpPr>
        <p:spPr bwMode="auto">
          <a:xfrm>
            <a:off x="-900608" y="-387424"/>
            <a:ext cx="1633725" cy="8064896"/>
          </a:xfrm>
          <a:prstGeom prst="rect">
            <a:avLst/>
          </a:prstGeom>
          <a:solidFill>
            <a:srgbClr val="518EAA"/>
          </a:solidFill>
          <a:ln w="101600">
            <a:solidFill>
              <a:srgbClr val="96BBCC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27" y="287466"/>
            <a:ext cx="883814" cy="1204934"/>
          </a:xfrm>
          <a:prstGeom prst="rect">
            <a:avLst/>
          </a:prstGeom>
          <a:ln w="101600">
            <a:noFill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953616" y="5786454"/>
            <a:ext cx="2133600" cy="285752"/>
          </a:xfrm>
        </p:spPr>
        <p:txBody>
          <a:bodyPr/>
          <a:lstStyle/>
          <a:p>
            <a:fld id="{690B4704-D17D-489C-A426-BF27B59A3463}" type="datetimeFigureOut">
              <a:rPr lang="sv-SE" smtClean="0"/>
              <a:pPr/>
              <a:t>2017-04-04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620616" y="5786454"/>
            <a:ext cx="2895600" cy="285752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5786454"/>
            <a:ext cx="2133600" cy="285752"/>
          </a:xfrm>
        </p:spPr>
        <p:txBody>
          <a:bodyPr/>
          <a:lstStyle/>
          <a:p>
            <a:fld id="{FB743003-69EF-49BD-AD82-05D873D9138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Rektangel 4"/>
          <p:cNvSpPr>
            <a:spLocks noChangeArrowheads="1"/>
          </p:cNvSpPr>
          <p:nvPr userDrawn="1"/>
        </p:nvSpPr>
        <p:spPr bwMode="auto">
          <a:xfrm>
            <a:off x="-900608" y="-387424"/>
            <a:ext cx="1633725" cy="8064896"/>
          </a:xfrm>
          <a:prstGeom prst="rect">
            <a:avLst/>
          </a:prstGeom>
          <a:solidFill>
            <a:srgbClr val="518EAA"/>
          </a:solidFill>
          <a:ln w="101600">
            <a:solidFill>
              <a:srgbClr val="96BBCC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27" y="287466"/>
            <a:ext cx="883814" cy="1204934"/>
          </a:xfrm>
          <a:prstGeom prst="rect">
            <a:avLst/>
          </a:prstGeom>
          <a:ln w="101600">
            <a:noFill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088" y="2060848"/>
            <a:ext cx="7561262" cy="1398017"/>
          </a:xfrm>
        </p:spPr>
        <p:txBody>
          <a:bodyPr anchor="b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088" y="3573016"/>
            <a:ext cx="57600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DDEE-DA15-4F22-959B-84AFA234687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CAD1-9053-40C2-883A-0EF86A82EF5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96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 sz="2200"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DDEE-DA15-4F22-959B-84AFA234687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CAD1-9053-40C2-883A-0EF86A82EF5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9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re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4306" y="6147988"/>
            <a:ext cx="9147600" cy="719971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043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57785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B4704-D17D-489C-A426-BF27B59A3463}" type="datetimeFigureOut">
              <a:rPr lang="sv-SE" smtClean="0"/>
              <a:pPr/>
              <a:t>2017-04-04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57785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57785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43003-69EF-49BD-AD82-05D873D9138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518EA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linD\AppData\Local\Microsoft\Windows\Temporary Internet Files\Content.Outlook\X3IQAKST\bard_org1 (3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955"/>
            <a:ext cx="9144000" cy="9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27088" y="549274"/>
            <a:ext cx="7560000" cy="1150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7088" y="1844676"/>
            <a:ext cx="7524912" cy="3887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54750" y="1166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7E1DDEE-DA15-4F22-959B-84AFA234687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12304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03096" y="116632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BF4CAD1-9053-40C2-883A-0EF86A82EF5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440488"/>
            <a:ext cx="4857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 b="1" dirty="0" smtClean="0">
                <a:solidFill>
                  <a:prstClr val="white"/>
                </a:solidFill>
              </a:rPr>
              <a:t>Socialdepartementet</a:t>
            </a:r>
            <a:endParaRPr lang="sv-SE" sz="1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717550" indent="-355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8425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257300" indent="-2730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52400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re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4306" y="6147988"/>
            <a:ext cx="9147600" cy="719971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043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57785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B4704-D17D-489C-A426-BF27B59A346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57785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57785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43003-69EF-49BD-AD82-05D873D913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518EA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se/url?sa=i&amp;rct=j&amp;q=&amp;esrc=s&amp;source=images&amp;cd=&amp;cad=rja&amp;uact=8&amp;ved=0ahUKEwjIybna657SAhXjJ5oKHXa-CgwQjRwIBw&amp;url=http://www.partdevelopment.com/verksamhetsstod/metodsstod-och-traning/visuell-planering-vp-metod-for-visualisering-och-uppfoljning/&amp;psig=AFQjCNGnmd9vYsSEyniezAQrfzxG6Nl2ZA&amp;ust=148768580911689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se/url?sa=i&amp;rct=j&amp;q=&amp;esrc=s&amp;source=images&amp;cd=&amp;cad=rja&amp;uact=8&amp;ved=0ahUKEwjH25vo2p7SAhViYpoKHcyYDuMQjRwIBw&amp;url=http://www.expressen.se/nyheter/fallskarm-lostes-inte-ut--hoppare-dog/&amp;psig=AFQjCNFRkYQTk8U_e7ORB7yS3cTisWJnJQ&amp;ust=148768123178605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lakemedelsverket.se/n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29754" y="692696"/>
            <a:ext cx="7386662" cy="1357322"/>
          </a:xfrm>
        </p:spPr>
        <p:txBody>
          <a:bodyPr/>
          <a:lstStyle/>
          <a:p>
            <a:r>
              <a:rPr lang="sv-SE" dirty="0"/>
              <a:t>Nationella </a:t>
            </a:r>
            <a:r>
              <a:rPr lang="sv-SE" dirty="0" smtClean="0"/>
              <a:t>läkemedelsstrategin</a:t>
            </a:r>
            <a:br>
              <a:rPr lang="sv-SE" dirty="0" smtClean="0"/>
            </a:br>
            <a:r>
              <a:rPr lang="sv-SE" dirty="0" smtClean="0"/>
              <a:t>Handlingsplan 2017 </a:t>
            </a:r>
            <a:endParaRPr lang="sv-SE" sz="28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71600" y="3861048"/>
            <a:ext cx="5184576" cy="1500198"/>
          </a:xfrm>
        </p:spPr>
        <p:txBody>
          <a:bodyPr>
            <a:normAutofit/>
          </a:bodyPr>
          <a:lstStyle/>
          <a:p>
            <a:endParaRPr lang="sv-SE" sz="2800" b="1" dirty="0" smtClean="0">
              <a:solidFill>
                <a:srgbClr val="518EAA"/>
              </a:solidFill>
              <a:latin typeface="+mj-lt"/>
              <a:ea typeface="+mj-ea"/>
              <a:cs typeface="+mj-cs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55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848872" cy="1143000"/>
          </a:xfrm>
        </p:spPr>
        <p:txBody>
          <a:bodyPr/>
          <a:lstStyle/>
          <a:p>
            <a:r>
              <a:rPr lang="sv-SE" dirty="0"/>
              <a:t>Nyheter i handlingsplan 2017</a:t>
            </a:r>
          </a:p>
        </p:txBody>
      </p:sp>
      <p:grpSp>
        <p:nvGrpSpPr>
          <p:cNvPr id="5" name="Grupp 4"/>
          <p:cNvGrpSpPr/>
          <p:nvPr/>
        </p:nvGrpSpPr>
        <p:grpSpPr>
          <a:xfrm>
            <a:off x="-38545" y="-1576089"/>
            <a:ext cx="1008112" cy="10427970"/>
            <a:chOff x="0" y="0"/>
            <a:chExt cx="480985" cy="10408130"/>
          </a:xfrm>
          <a:solidFill>
            <a:srgbClr val="518EAA"/>
          </a:solidFill>
        </p:grpSpPr>
        <p:sp>
          <p:nvSpPr>
            <p:cNvPr id="6" name="Rektangel 5"/>
            <p:cNvSpPr/>
            <p:nvPr/>
          </p:nvSpPr>
          <p:spPr>
            <a:xfrm>
              <a:off x="0" y="0"/>
              <a:ext cx="480985" cy="10408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cxnSp>
          <p:nvCxnSpPr>
            <p:cNvPr id="7" name="Rak 6"/>
            <p:cNvCxnSpPr/>
            <p:nvPr/>
          </p:nvCxnSpPr>
          <p:spPr>
            <a:xfrm>
              <a:off x="469127" y="0"/>
              <a:ext cx="0" cy="10407351"/>
            </a:xfrm>
            <a:prstGeom prst="line">
              <a:avLst/>
            </a:prstGeom>
            <a:grpFill/>
            <a:ln w="38100">
              <a:solidFill>
                <a:srgbClr val="96BB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Platshållare för innehåll 1"/>
          <p:cNvSpPr>
            <a:spLocks noGrp="1"/>
          </p:cNvSpPr>
          <p:nvPr>
            <p:ph idx="1"/>
          </p:nvPr>
        </p:nvSpPr>
        <p:spPr>
          <a:xfrm>
            <a:off x="1187624" y="1556792"/>
            <a:ext cx="7423712" cy="4129082"/>
          </a:xfrm>
        </p:spPr>
        <p:txBody>
          <a:bodyPr>
            <a:noAutofit/>
          </a:bodyPr>
          <a:lstStyle/>
          <a:p>
            <a:pPr marL="0" indent="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Aktiviteter </a:t>
            </a: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 delvis 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 huvudansvarig myndighet eller organisation 2017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1.2 (TLV) </a:t>
            </a:r>
            <a:r>
              <a:rPr lang="sv-S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Värdering av behandlingseffekt i klinisk </a:t>
            </a:r>
            <a:r>
              <a:rPr lang="sv-SE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vardag: TLV huvudansvarig </a:t>
            </a:r>
            <a:r>
              <a:rPr lang="sv-S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 ett innehåll som bygger vidare på det arbete som utförts under aktivitetens första del av SBU.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1.6 (SKL) </a:t>
            </a:r>
            <a:r>
              <a:rPr lang="sv-S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Möjliggör elektronisk rapportering av </a:t>
            </a:r>
            <a:r>
              <a:rPr lang="sv-SE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läkemedelsbiverkningar (tidigare LV): SKL huvudansvarig </a:t>
            </a:r>
            <a:r>
              <a:rPr lang="sv-S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 </a:t>
            </a:r>
            <a:r>
              <a:rPr lang="sv-SE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aktiviteten kommer att bestå av en </a:t>
            </a:r>
            <a:r>
              <a:rPr lang="sv-S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pilot i ett landsting. </a:t>
            </a:r>
          </a:p>
        </p:txBody>
      </p:sp>
      <p:pic>
        <p:nvPicPr>
          <p:cNvPr id="8" name="Platshållare för innehåll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130"/>
          <a:stretch/>
        </p:blipFill>
        <p:spPr>
          <a:xfrm>
            <a:off x="8168959" y="66380"/>
            <a:ext cx="87997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848872" cy="1143000"/>
          </a:xfrm>
        </p:spPr>
        <p:txBody>
          <a:bodyPr/>
          <a:lstStyle/>
          <a:p>
            <a:r>
              <a:rPr lang="sv-SE" dirty="0"/>
              <a:t>Nyheter i handlingsplan 2017</a:t>
            </a:r>
          </a:p>
        </p:txBody>
      </p:sp>
      <p:grpSp>
        <p:nvGrpSpPr>
          <p:cNvPr id="5" name="Grupp 4"/>
          <p:cNvGrpSpPr/>
          <p:nvPr/>
        </p:nvGrpSpPr>
        <p:grpSpPr>
          <a:xfrm>
            <a:off x="-38545" y="-1576089"/>
            <a:ext cx="1008112" cy="10427970"/>
            <a:chOff x="0" y="0"/>
            <a:chExt cx="480985" cy="10408130"/>
          </a:xfrm>
          <a:solidFill>
            <a:srgbClr val="518EAA"/>
          </a:solidFill>
        </p:grpSpPr>
        <p:sp>
          <p:nvSpPr>
            <p:cNvPr id="6" name="Rektangel 5"/>
            <p:cNvSpPr/>
            <p:nvPr/>
          </p:nvSpPr>
          <p:spPr>
            <a:xfrm>
              <a:off x="0" y="0"/>
              <a:ext cx="480985" cy="10408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cxnSp>
          <p:nvCxnSpPr>
            <p:cNvPr id="7" name="Rak 6"/>
            <p:cNvCxnSpPr/>
            <p:nvPr/>
          </p:nvCxnSpPr>
          <p:spPr>
            <a:xfrm>
              <a:off x="469127" y="0"/>
              <a:ext cx="0" cy="10407351"/>
            </a:xfrm>
            <a:prstGeom prst="line">
              <a:avLst/>
            </a:prstGeom>
            <a:grpFill/>
            <a:ln w="38100">
              <a:solidFill>
                <a:srgbClr val="96BB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Platshållare för innehåll 1"/>
          <p:cNvSpPr>
            <a:spLocks noGrp="1"/>
          </p:cNvSpPr>
          <p:nvPr>
            <p:ph idx="1"/>
          </p:nvPr>
        </p:nvSpPr>
        <p:spPr>
          <a:xfrm>
            <a:off x="1187624" y="1556792"/>
            <a:ext cx="7423712" cy="4129082"/>
          </a:xfrm>
        </p:spPr>
        <p:txBody>
          <a:bodyPr>
            <a:noAutofit/>
          </a:bodyPr>
          <a:lstStyle/>
          <a:p>
            <a:pPr marL="0" indent="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Förslag på nya aktiviteter som bereds vidare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sv-SE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Hållbarhetstider för läkemedel</a:t>
            </a: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sv-SE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Förbättrad läkemedelsanvändning för sårbara patientgrupper: barn/äldre </a:t>
            </a:r>
            <a:r>
              <a:rPr lang="sv-S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 </a:t>
            </a:r>
            <a:r>
              <a:rPr lang="sv-SE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läkemedel</a:t>
            </a: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sv-SE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Ordnad utfasning av läkemedel på samhällsnivå</a:t>
            </a:r>
            <a:endParaRPr lang="sv-SE" sz="2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endParaRPr lang="sv-SE" sz="20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endParaRPr lang="sv-SE" sz="2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v-SE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sv-SE" sz="2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latshållare för innehåll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130"/>
          <a:stretch/>
        </p:blipFill>
        <p:spPr>
          <a:xfrm>
            <a:off x="8168959" y="66380"/>
            <a:ext cx="87997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87624" y="2276872"/>
            <a:ext cx="7386662" cy="1357322"/>
          </a:xfrm>
        </p:spPr>
        <p:txBody>
          <a:bodyPr/>
          <a:lstStyle/>
          <a:p>
            <a:r>
              <a:rPr lang="sv-SE" dirty="0"/>
              <a:t>Organisation NLS</a:t>
            </a:r>
            <a:endParaRPr lang="sv-SE" sz="28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71600" y="3861048"/>
            <a:ext cx="5184576" cy="1500198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25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971600" y="1268760"/>
            <a:ext cx="3600400" cy="745232"/>
          </a:xfrm>
          <a:prstGeom prst="rect">
            <a:avLst/>
          </a:prstGeom>
          <a:solidFill>
            <a:srgbClr val="51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Socialdepartementet</a:t>
            </a:r>
          </a:p>
          <a:p>
            <a:pPr algn="ctr"/>
            <a:r>
              <a:rPr lang="sv-SE" sz="1400" dirty="0" smtClean="0"/>
              <a:t>Sveriges Kommuner och Landsting</a:t>
            </a:r>
            <a:endParaRPr lang="sv-SE" sz="1400" dirty="0"/>
          </a:p>
        </p:txBody>
      </p:sp>
      <p:cxnSp>
        <p:nvCxnSpPr>
          <p:cNvPr id="6" name="Rak 5"/>
          <p:cNvCxnSpPr/>
          <p:nvPr/>
        </p:nvCxnSpPr>
        <p:spPr>
          <a:xfrm>
            <a:off x="1403648" y="2013991"/>
            <a:ext cx="0" cy="802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1142118" y="3291020"/>
            <a:ext cx="7989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3491880" y="4071562"/>
            <a:ext cx="0" cy="469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4608003" y="4161283"/>
            <a:ext cx="0" cy="469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5652120" y="4086748"/>
            <a:ext cx="0" cy="469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/>
        </p:nvCxnSpPr>
        <p:spPr>
          <a:xfrm>
            <a:off x="6408204" y="4874522"/>
            <a:ext cx="828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/>
        </p:nvCxnSpPr>
        <p:spPr>
          <a:xfrm>
            <a:off x="2051720" y="4874522"/>
            <a:ext cx="828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/>
        </p:nvCxnSpPr>
        <p:spPr>
          <a:xfrm flipV="1">
            <a:off x="1691680" y="3903089"/>
            <a:ext cx="0" cy="598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/>
        </p:nvCxnSpPr>
        <p:spPr>
          <a:xfrm>
            <a:off x="1691680" y="3903089"/>
            <a:ext cx="1620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/>
        </p:nvCxnSpPr>
        <p:spPr>
          <a:xfrm flipV="1">
            <a:off x="5202070" y="3826768"/>
            <a:ext cx="2786684" cy="9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/>
        </p:nvCxnSpPr>
        <p:spPr>
          <a:xfrm flipV="1">
            <a:off x="7988754" y="3830693"/>
            <a:ext cx="0" cy="678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ruta 54"/>
          <p:cNvSpPr txBox="1"/>
          <p:nvPr/>
        </p:nvSpPr>
        <p:spPr>
          <a:xfrm>
            <a:off x="258772" y="317816"/>
            <a:ext cx="7442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solidFill>
                  <a:srgbClr val="518EAA"/>
                </a:solidFill>
              </a:rPr>
              <a:t>Organisation nationell läkemedelsstrategi</a:t>
            </a:r>
            <a:endParaRPr lang="sv-SE" sz="2800" b="1" dirty="0">
              <a:solidFill>
                <a:srgbClr val="518EAA"/>
              </a:solidFill>
            </a:endParaRPr>
          </a:p>
        </p:txBody>
      </p:sp>
      <p:cxnSp>
        <p:nvCxnSpPr>
          <p:cNvPr id="56" name="Rak 55"/>
          <p:cNvCxnSpPr/>
          <p:nvPr/>
        </p:nvCxnSpPr>
        <p:spPr>
          <a:xfrm>
            <a:off x="3851920" y="2014455"/>
            <a:ext cx="0" cy="1439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ktangel 23"/>
          <p:cNvSpPr/>
          <p:nvPr/>
        </p:nvSpPr>
        <p:spPr>
          <a:xfrm>
            <a:off x="7092280" y="4475901"/>
            <a:ext cx="1792948" cy="745232"/>
          </a:xfrm>
          <a:prstGeom prst="rect">
            <a:avLst/>
          </a:prstGeom>
          <a:solidFill>
            <a:srgbClr val="96B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Uppföljningsgrupp</a:t>
            </a:r>
            <a:endParaRPr lang="sv-SE" sz="1400" dirty="0"/>
          </a:p>
        </p:txBody>
      </p:sp>
      <p:sp>
        <p:nvSpPr>
          <p:cNvPr id="16" name="Rektangel 15"/>
          <p:cNvSpPr/>
          <p:nvPr/>
        </p:nvSpPr>
        <p:spPr>
          <a:xfrm>
            <a:off x="3334747" y="3454152"/>
            <a:ext cx="2546513" cy="745232"/>
          </a:xfrm>
          <a:prstGeom prst="rect">
            <a:avLst/>
          </a:prstGeom>
          <a:solidFill>
            <a:srgbClr val="73A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CBL-kansli</a:t>
            </a:r>
            <a:endParaRPr lang="sv-SE" sz="1400" dirty="0"/>
          </a:p>
        </p:txBody>
      </p:sp>
      <p:sp>
        <p:nvSpPr>
          <p:cNvPr id="11" name="Rektangel 10"/>
          <p:cNvSpPr/>
          <p:nvPr/>
        </p:nvSpPr>
        <p:spPr>
          <a:xfrm>
            <a:off x="258772" y="2708920"/>
            <a:ext cx="1792948" cy="745232"/>
          </a:xfrm>
          <a:prstGeom prst="rect">
            <a:avLst/>
          </a:prstGeom>
          <a:solidFill>
            <a:srgbClr val="73A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Högnivågrupp</a:t>
            </a:r>
            <a:endParaRPr lang="sv-SE" sz="1400" dirty="0"/>
          </a:p>
        </p:txBody>
      </p:sp>
      <p:sp>
        <p:nvSpPr>
          <p:cNvPr id="17" name="Rektangel 16"/>
          <p:cNvSpPr/>
          <p:nvPr/>
        </p:nvSpPr>
        <p:spPr>
          <a:xfrm>
            <a:off x="2771800" y="4450362"/>
            <a:ext cx="1080120" cy="745232"/>
          </a:xfrm>
          <a:prstGeom prst="rect">
            <a:avLst/>
          </a:prstGeom>
          <a:solidFill>
            <a:srgbClr val="A8C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Perspektiv</a:t>
            </a:r>
          </a:p>
          <a:p>
            <a:pPr algn="ctr"/>
            <a:r>
              <a:rPr lang="sv-SE" sz="1400" dirty="0" smtClean="0"/>
              <a:t>Patient</a:t>
            </a:r>
            <a:endParaRPr lang="sv-SE" sz="1400" dirty="0"/>
          </a:p>
        </p:txBody>
      </p:sp>
      <p:sp>
        <p:nvSpPr>
          <p:cNvPr id="18" name="Rektangel 17"/>
          <p:cNvSpPr/>
          <p:nvPr/>
        </p:nvSpPr>
        <p:spPr>
          <a:xfrm>
            <a:off x="4067944" y="4450362"/>
            <a:ext cx="1080120" cy="745232"/>
          </a:xfrm>
          <a:prstGeom prst="rect">
            <a:avLst/>
          </a:prstGeom>
          <a:solidFill>
            <a:srgbClr val="A8C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Perspektiv</a:t>
            </a:r>
          </a:p>
          <a:p>
            <a:pPr algn="ctr"/>
            <a:r>
              <a:rPr lang="sv-SE" sz="1400" dirty="0" smtClean="0"/>
              <a:t>Innovation</a:t>
            </a:r>
            <a:endParaRPr lang="sv-SE" sz="1400" dirty="0"/>
          </a:p>
        </p:txBody>
      </p:sp>
      <p:sp>
        <p:nvSpPr>
          <p:cNvPr id="19" name="Rektangel 18"/>
          <p:cNvSpPr/>
          <p:nvPr/>
        </p:nvSpPr>
        <p:spPr>
          <a:xfrm>
            <a:off x="5328084" y="4450362"/>
            <a:ext cx="1080120" cy="745232"/>
          </a:xfrm>
          <a:prstGeom prst="rect">
            <a:avLst/>
          </a:prstGeom>
          <a:solidFill>
            <a:srgbClr val="A8C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Perspektiv</a:t>
            </a:r>
          </a:p>
          <a:p>
            <a:pPr algn="ctr"/>
            <a:r>
              <a:rPr lang="sv-SE" sz="1400" dirty="0" smtClean="0"/>
              <a:t>E-hälsa</a:t>
            </a:r>
            <a:endParaRPr lang="sv-SE" sz="1400" dirty="0"/>
          </a:p>
        </p:txBody>
      </p:sp>
      <p:sp>
        <p:nvSpPr>
          <p:cNvPr id="15" name="Rektangel 14"/>
          <p:cNvSpPr/>
          <p:nvPr/>
        </p:nvSpPr>
        <p:spPr>
          <a:xfrm>
            <a:off x="258772" y="4437112"/>
            <a:ext cx="1792948" cy="745232"/>
          </a:xfrm>
          <a:prstGeom prst="rect">
            <a:avLst/>
          </a:prstGeom>
          <a:solidFill>
            <a:srgbClr val="96B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Expertgrupp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9761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88639"/>
            <a:ext cx="7848872" cy="780703"/>
          </a:xfrm>
        </p:spPr>
        <p:txBody>
          <a:bodyPr/>
          <a:lstStyle/>
          <a:p>
            <a:r>
              <a:rPr lang="sv-SE" dirty="0" smtClean="0"/>
              <a:t>Högnivågrupp NLS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59632" y="1218508"/>
            <a:ext cx="3816424" cy="4536504"/>
          </a:xfrm>
        </p:spPr>
        <p:txBody>
          <a:bodyPr>
            <a:noAutofit/>
          </a:bodyPr>
          <a:lstStyle/>
          <a:p>
            <a:pPr marL="361950" lvl="0" indent="-36195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SzPct val="115000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Socialdepartementet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Statssekreterare Agneta Karlsson 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(ordförande)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lvl="1" indent="-361950">
              <a:lnSpc>
                <a:spcPts val="2000"/>
              </a:lnSpc>
              <a:spcBef>
                <a:spcPts val="600"/>
              </a:spcBef>
              <a:buSzPct val="115000"/>
              <a:buFont typeface="Arial" pitchFamily="34" charset="0"/>
              <a:buChar char="•"/>
            </a:pPr>
            <a:r>
              <a:rPr lang="sv-S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E-hälsomyndigheten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Eva-Britt Gustafsson tf.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lvl="0" indent="-36195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SzPct val="115000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Folkhälsomyndigheten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Johan Carlson</a:t>
            </a:r>
          </a:p>
          <a:p>
            <a:pPr marL="361950" lvl="1" indent="-361950">
              <a:lnSpc>
                <a:spcPts val="2000"/>
              </a:lnSpc>
              <a:spcBef>
                <a:spcPts val="600"/>
              </a:spcBef>
              <a:buSzPct val="115000"/>
              <a:buFont typeface="Arial" pitchFamily="34" charset="0"/>
              <a:buChar char="•"/>
            </a:pPr>
            <a:r>
              <a:rPr lang="sv-S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Inspektionen för vård och omsorg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Gunilla Hult Backlund</a:t>
            </a:r>
          </a:p>
          <a:p>
            <a:pPr marL="361950" lvl="0" indent="-36195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SzPct val="115000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Landsting och regioner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Lennart Iselius</a:t>
            </a:r>
            <a:endParaRPr lang="sv-S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lvl="0" indent="-36195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SzPct val="115000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Läkemedelsindustriföreningen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Anders Blanck</a:t>
            </a:r>
          </a:p>
          <a:p>
            <a:pPr marL="361950" lvl="1" indent="-361950">
              <a:lnSpc>
                <a:spcPts val="2000"/>
              </a:lnSpc>
              <a:spcBef>
                <a:spcPts val="600"/>
              </a:spcBef>
              <a:buSzPct val="115000"/>
              <a:buFont typeface="Arial" pitchFamily="34" charset="0"/>
              <a:buChar char="•"/>
            </a:pPr>
            <a:r>
              <a:rPr lang="sv-S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Läkemedelsverket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Catarina Andersson Forsman</a:t>
            </a:r>
          </a:p>
          <a:p>
            <a:pPr marL="361950" lvl="0" indent="-36195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SzPct val="115000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Socialstyrelsen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Olivia 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Wigzell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upp 3"/>
          <p:cNvGrpSpPr/>
          <p:nvPr/>
        </p:nvGrpSpPr>
        <p:grpSpPr>
          <a:xfrm>
            <a:off x="-36512" y="-1611560"/>
            <a:ext cx="1008112" cy="10427970"/>
            <a:chOff x="0" y="0"/>
            <a:chExt cx="480985" cy="10408130"/>
          </a:xfrm>
          <a:solidFill>
            <a:srgbClr val="518EAA"/>
          </a:solidFill>
        </p:grpSpPr>
        <p:sp>
          <p:nvSpPr>
            <p:cNvPr id="5" name="Rektangel 4"/>
            <p:cNvSpPr/>
            <p:nvPr/>
          </p:nvSpPr>
          <p:spPr>
            <a:xfrm>
              <a:off x="0" y="0"/>
              <a:ext cx="480985" cy="10408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cxnSp>
          <p:nvCxnSpPr>
            <p:cNvPr id="6" name="Rak 5"/>
            <p:cNvCxnSpPr/>
            <p:nvPr/>
          </p:nvCxnSpPr>
          <p:spPr>
            <a:xfrm>
              <a:off x="469127" y="0"/>
              <a:ext cx="0" cy="10407351"/>
            </a:xfrm>
            <a:prstGeom prst="line">
              <a:avLst/>
            </a:prstGeom>
            <a:grpFill/>
            <a:ln w="38100">
              <a:solidFill>
                <a:srgbClr val="96BB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5217952" y="1013944"/>
            <a:ext cx="385192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sv-SE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indent="-36195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Statens beredning för medicinsk </a:t>
            </a:r>
            <a:b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och social utvärdering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Susanna Axelsson </a:t>
            </a:r>
          </a:p>
          <a:p>
            <a:pPr marL="361950" indent="-36195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Sveriges Apoteksförening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Johan </a:t>
            </a:r>
            <a:r>
              <a:rPr lang="sv-S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Wallér</a:t>
            </a:r>
            <a:endParaRPr lang="sv-SE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indent="-36195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Sveriges Farmaceuter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Kristina Fritjofsson</a:t>
            </a:r>
          </a:p>
          <a:p>
            <a:pPr marL="361950" indent="-36195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Sveriges Kommuner och Landsting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Hans Karlsson</a:t>
            </a:r>
          </a:p>
          <a:p>
            <a:pPr marL="361950" lvl="1" indent="0">
              <a:lnSpc>
                <a:spcPts val="2000"/>
              </a:lnSpc>
              <a:spcBef>
                <a:spcPts val="600"/>
              </a:spcBef>
              <a:buSzPct val="115000"/>
              <a:buFont typeface="Arial" pitchFamily="34" charset="0"/>
              <a:buNone/>
            </a:pPr>
            <a:r>
              <a:rPr lang="sv-S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Sveriges läkarförbund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Karin Båtelson</a:t>
            </a:r>
          </a:p>
          <a:p>
            <a:pPr marL="361950" indent="-36195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Tandvårds- och läkemedels-</a:t>
            </a:r>
            <a:b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förmånsverket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Sofia Wallström</a:t>
            </a:r>
          </a:p>
          <a:p>
            <a:pPr marL="361950" lvl="1" indent="-361950">
              <a:lnSpc>
                <a:spcPts val="2000"/>
              </a:lnSpc>
              <a:spcBef>
                <a:spcPts val="600"/>
              </a:spcBef>
              <a:buSzPct val="115000"/>
              <a:buFont typeface="Arial" pitchFamily="34" charset="0"/>
              <a:buChar char="•"/>
            </a:pPr>
            <a:r>
              <a:rPr lang="sv-S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Vårdförbundet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Lisbeth Löpare Johansson</a:t>
            </a:r>
            <a:endParaRPr lang="sv-SE" sz="1100" dirty="0" smtClean="0">
              <a:solidFill>
                <a:prstClr val="black"/>
              </a:solidFill>
            </a:endParaRPr>
          </a:p>
          <a:p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8963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48872" cy="1143000"/>
          </a:xfrm>
        </p:spPr>
        <p:txBody>
          <a:bodyPr>
            <a:normAutofit/>
          </a:bodyPr>
          <a:lstStyle/>
          <a:p>
            <a:r>
              <a:rPr lang="sv-SE" dirty="0"/>
              <a:t>Uppdrag Högnivågrupp NLS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15616" y="1556792"/>
            <a:ext cx="6912768" cy="3755345"/>
          </a:xfrm>
        </p:spPr>
        <p:txBody>
          <a:bodyPr>
            <a:normAutofit/>
          </a:bodyPr>
          <a:lstStyle/>
          <a:p>
            <a:pPr marL="347472" indent="-347472">
              <a:lnSpc>
                <a:spcPts val="3000"/>
              </a:lnSpc>
              <a:spcBef>
                <a:spcPts val="480"/>
              </a:spcBef>
              <a:buSzPts val="2000"/>
              <a:buFont typeface="Arial"/>
              <a:buChar char="•"/>
            </a:pPr>
            <a:r>
              <a:rPr lang="sv-S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Beslutar årligen om ny handlingsplan för NLS utifrån beredningsunderlag från Expertgrupp NLS </a:t>
            </a:r>
            <a:endParaRPr lang="sv-S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3000"/>
              </a:lnSpc>
            </a:pPr>
            <a:r>
              <a:rPr lang="sv-SE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Beslutar om relevant samverkan mellan </a:t>
            </a:r>
            <a:r>
              <a:rPr lang="sv-S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berörda </a:t>
            </a:r>
            <a:r>
              <a:rPr lang="sv-SE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myndigheter/ organisationer t.ex. inom uppföljningsområdet</a:t>
            </a:r>
            <a:endParaRPr lang="sv-SE" sz="2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3000"/>
              </a:lnSpc>
            </a:pPr>
            <a:r>
              <a:rPr lang="sv-SE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Socialdepartementet </a:t>
            </a:r>
            <a:r>
              <a:rPr lang="sv-S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sammankallar </a:t>
            </a:r>
            <a:r>
              <a:rPr lang="sv-SE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högnivågruppen</a:t>
            </a:r>
            <a:endParaRPr lang="sv-SE" sz="2000" b="0" dirty="0" smtClean="0"/>
          </a:p>
          <a:p>
            <a:pPr marL="0" indent="0">
              <a:buNone/>
            </a:pPr>
            <a:r>
              <a:rPr lang="sv-SE" sz="2000" b="0" dirty="0" smtClean="0"/>
              <a:t> </a:t>
            </a:r>
            <a:endParaRPr lang="sv-SE" sz="2000" b="0" dirty="0"/>
          </a:p>
        </p:txBody>
      </p:sp>
      <p:grpSp>
        <p:nvGrpSpPr>
          <p:cNvPr id="4" name="Grupp 3"/>
          <p:cNvGrpSpPr/>
          <p:nvPr/>
        </p:nvGrpSpPr>
        <p:grpSpPr>
          <a:xfrm>
            <a:off x="-36512" y="-1611560"/>
            <a:ext cx="1008112" cy="10427970"/>
            <a:chOff x="0" y="0"/>
            <a:chExt cx="480985" cy="10408130"/>
          </a:xfrm>
          <a:solidFill>
            <a:srgbClr val="518EAA"/>
          </a:solidFill>
        </p:grpSpPr>
        <p:sp>
          <p:nvSpPr>
            <p:cNvPr id="5" name="Rektangel 4"/>
            <p:cNvSpPr/>
            <p:nvPr/>
          </p:nvSpPr>
          <p:spPr>
            <a:xfrm>
              <a:off x="0" y="0"/>
              <a:ext cx="480985" cy="10408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cxnSp>
          <p:nvCxnSpPr>
            <p:cNvPr id="6" name="Rak 5"/>
            <p:cNvCxnSpPr/>
            <p:nvPr/>
          </p:nvCxnSpPr>
          <p:spPr>
            <a:xfrm>
              <a:off x="469127" y="0"/>
              <a:ext cx="0" cy="10407351"/>
            </a:xfrm>
            <a:prstGeom prst="line">
              <a:avLst/>
            </a:prstGeom>
            <a:grpFill/>
            <a:ln w="38100">
              <a:solidFill>
                <a:srgbClr val="96BB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098" name="Picture 2" descr="Bildresultat för Uppföljn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929892"/>
            <a:ext cx="1629891" cy="146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0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-99392"/>
            <a:ext cx="7848872" cy="980728"/>
          </a:xfrm>
        </p:spPr>
        <p:txBody>
          <a:bodyPr/>
          <a:lstStyle/>
          <a:p>
            <a:r>
              <a:rPr lang="sv-SE" dirty="0" smtClean="0"/>
              <a:t>Expertgrupp NLS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4324" y="1254351"/>
            <a:ext cx="3816424" cy="6048673"/>
          </a:xfrm>
        </p:spPr>
        <p:txBody>
          <a:bodyPr>
            <a:noAutofit/>
          </a:bodyPr>
          <a:lstStyle/>
          <a:p>
            <a:pPr marL="361950" lvl="0" indent="-36195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Socialdepartementet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Stefan Karlsson (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ordförande)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Maarten Sengers</a:t>
            </a:r>
          </a:p>
          <a:p>
            <a:pPr marL="361950" lvl="1" indent="-361950">
              <a:lnSpc>
                <a:spcPts val="2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sv-S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E-hälsomyndigheten</a:t>
            </a:r>
            <a:endParaRPr lang="sv-S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Marianne Nordling</a:t>
            </a:r>
          </a:p>
          <a:p>
            <a:pPr marL="361950" lvl="0" indent="-36195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Folkhälsomyndigheten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Ulrica Dohnhammar</a:t>
            </a:r>
          </a:p>
          <a:p>
            <a:pPr marL="361950" lvl="1" indent="-361950">
              <a:lnSpc>
                <a:spcPts val="2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sv-S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Inspektionen för vård och omsorg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Hans Rudstam</a:t>
            </a:r>
          </a:p>
          <a:p>
            <a:pPr marL="361950" lvl="0" indent="-36195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Läkemedelsindustriföreningen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Karolina 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Antonov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lvl="1" indent="-361950">
              <a:lnSpc>
                <a:spcPts val="2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sv-S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Läkemedelsverket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Bror Jonzon</a:t>
            </a:r>
          </a:p>
          <a:p>
            <a:pPr marL="361950" lvl="0" indent="-36195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Socialstyrelsen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 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Nyman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v-SE" sz="800" dirty="0"/>
          </a:p>
        </p:txBody>
      </p:sp>
      <p:grpSp>
        <p:nvGrpSpPr>
          <p:cNvPr id="4" name="Grupp 3"/>
          <p:cNvGrpSpPr/>
          <p:nvPr/>
        </p:nvGrpSpPr>
        <p:grpSpPr>
          <a:xfrm>
            <a:off x="-36512" y="-1611560"/>
            <a:ext cx="1008112" cy="10427970"/>
            <a:chOff x="0" y="0"/>
            <a:chExt cx="480985" cy="10408130"/>
          </a:xfrm>
          <a:solidFill>
            <a:srgbClr val="518EAA"/>
          </a:solidFill>
        </p:grpSpPr>
        <p:sp>
          <p:nvSpPr>
            <p:cNvPr id="5" name="Rektangel 4"/>
            <p:cNvSpPr/>
            <p:nvPr/>
          </p:nvSpPr>
          <p:spPr>
            <a:xfrm>
              <a:off x="0" y="0"/>
              <a:ext cx="480985" cy="10408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cxnSp>
          <p:nvCxnSpPr>
            <p:cNvPr id="6" name="Rak 5"/>
            <p:cNvCxnSpPr/>
            <p:nvPr/>
          </p:nvCxnSpPr>
          <p:spPr>
            <a:xfrm>
              <a:off x="469127" y="0"/>
              <a:ext cx="0" cy="10407351"/>
            </a:xfrm>
            <a:prstGeom prst="line">
              <a:avLst/>
            </a:prstGeom>
            <a:grpFill/>
            <a:ln w="38100">
              <a:solidFill>
                <a:srgbClr val="96BB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4716016" y="1218508"/>
            <a:ext cx="4176464" cy="6048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Statens beredning för medicinsk och </a:t>
            </a:r>
            <a:b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 utvärdering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 Liliemark</a:t>
            </a:r>
          </a:p>
          <a:p>
            <a:pPr marL="361950" indent="-36195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Sveriges Apoteksförening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Robert Svanström (föräldraledig) ersättare Ludvig Möller</a:t>
            </a:r>
          </a:p>
          <a:p>
            <a:pPr marL="361950" lvl="1" indent="0">
              <a:lnSpc>
                <a:spcPts val="2000"/>
              </a:lnSpc>
              <a:spcBef>
                <a:spcPts val="600"/>
              </a:spcBef>
              <a:buSzPct val="115000"/>
              <a:buNone/>
            </a:pPr>
            <a:r>
              <a:rPr lang="sv-S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Sveriges Farmaceuter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Clary Holtendal</a:t>
            </a:r>
          </a:p>
          <a:p>
            <a:pPr marL="361950" indent="-36195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Sveriges Kommuner och Landsting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Susanna Eklund</a:t>
            </a:r>
          </a:p>
          <a:p>
            <a:pPr marL="361950" lvl="1" indent="-361950">
              <a:lnSpc>
                <a:spcPts val="2000"/>
              </a:lnSpc>
              <a:spcBef>
                <a:spcPts val="600"/>
              </a:spcBef>
              <a:buSzPct val="115000"/>
              <a:buFont typeface="Arial" pitchFamily="34" charset="0"/>
              <a:buChar char="•"/>
            </a:pPr>
            <a:r>
              <a:rPr lang="sv-S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Sveriges läkarförbund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Synnöve Lindemalm</a:t>
            </a:r>
          </a:p>
          <a:p>
            <a:pPr marL="361950" indent="-36195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Tandvårds- och läkemedels-</a:t>
            </a:r>
            <a:b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förmånsverket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Niklas Hedberg</a:t>
            </a:r>
          </a:p>
          <a:p>
            <a:pPr marL="361950" lvl="1" indent="-361950">
              <a:lnSpc>
                <a:spcPts val="2000"/>
              </a:lnSpc>
              <a:spcBef>
                <a:spcPts val="600"/>
              </a:spcBef>
              <a:buSzPct val="115000"/>
              <a:buFont typeface="Arial" pitchFamily="34" charset="0"/>
              <a:buChar char="•"/>
            </a:pPr>
            <a:r>
              <a:rPr lang="sv-S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Vårdförbundet</a:t>
            </a:r>
          </a:p>
          <a:p>
            <a:pPr marL="717550" lvl="1" indent="-355600">
              <a:lnSpc>
                <a:spcPts val="2000"/>
              </a:lnSpc>
              <a:spcBef>
                <a:spcPts val="600"/>
              </a:spcBef>
              <a:buSzPct val="115000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David Liljequist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399371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357392" cy="1143000"/>
          </a:xfrm>
        </p:spPr>
        <p:txBody>
          <a:bodyPr/>
          <a:lstStyle/>
          <a:p>
            <a:r>
              <a:rPr lang="sv-SE" noProof="1" smtClean="0"/>
              <a:t>Uppdrag Expertgrupp NLS</a:t>
            </a:r>
            <a:br>
              <a:rPr lang="sv-SE" noProof="1" smtClean="0"/>
            </a:b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1259632" y="1340768"/>
            <a:ext cx="712879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Högnivågruppen har utsett var </a:t>
            </a: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 medlem i expertgruppen 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för att representera sina respektive </a:t>
            </a: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myndigheter/organisationer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Expertgruppen har som uppdrag att </a:t>
            </a: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för sin respektive myndighet/organisation att:</a:t>
            </a:r>
          </a:p>
          <a:p>
            <a:pPr>
              <a:spcAft>
                <a:spcPts val="600"/>
              </a:spcAft>
            </a:pPr>
            <a:endParaRPr lang="sv-S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elta i revidering av handlingsplanens aktiviteter </a:t>
            </a:r>
          </a:p>
          <a:p>
            <a:pPr marL="740664" indent="-283464">
              <a:spcAft>
                <a:spcPts val="600"/>
              </a:spcAft>
              <a:buSzPts val="1800"/>
              <a:buFont typeface="Arial"/>
              <a:buChar char="•"/>
            </a:pPr>
            <a:r>
              <a:rPr lang="sv-SE" dirty="0">
                <a:solidFill>
                  <a:srgbClr val="404040"/>
                </a:solidFill>
              </a:rPr>
              <a:t>förbereda beslutsunderlag till högnivågruppen </a:t>
            </a:r>
            <a:endParaRPr lang="sv-S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ansvara för löpande arbete med aktuella aktiviteter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samordna omvärldsanalys NLS inom respektive organisation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samverka 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kring angelägna </a:t>
            </a: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frågor inom läkemedelsområdet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Socialdepartementet sammankallar </a:t>
            </a: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expertgruppen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 3"/>
          <p:cNvGrpSpPr/>
          <p:nvPr/>
        </p:nvGrpSpPr>
        <p:grpSpPr>
          <a:xfrm>
            <a:off x="-36512" y="-1611560"/>
            <a:ext cx="1008112" cy="10427970"/>
            <a:chOff x="0" y="0"/>
            <a:chExt cx="480985" cy="10408130"/>
          </a:xfrm>
          <a:solidFill>
            <a:srgbClr val="518EAA"/>
          </a:solidFill>
        </p:grpSpPr>
        <p:sp>
          <p:nvSpPr>
            <p:cNvPr id="5" name="Rektangel 4"/>
            <p:cNvSpPr/>
            <p:nvPr/>
          </p:nvSpPr>
          <p:spPr>
            <a:xfrm>
              <a:off x="0" y="0"/>
              <a:ext cx="480985" cy="10408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cxnSp>
          <p:nvCxnSpPr>
            <p:cNvPr id="6" name="Rak 5"/>
            <p:cNvCxnSpPr/>
            <p:nvPr/>
          </p:nvCxnSpPr>
          <p:spPr>
            <a:xfrm>
              <a:off x="469127" y="0"/>
              <a:ext cx="0" cy="10407351"/>
            </a:xfrm>
            <a:prstGeom prst="line">
              <a:avLst/>
            </a:prstGeom>
            <a:grpFill/>
            <a:ln w="38100">
              <a:solidFill>
                <a:srgbClr val="96BB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latshållare för innehåll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130"/>
          <a:stretch/>
        </p:blipFill>
        <p:spPr>
          <a:xfrm>
            <a:off x="8168959" y="66380"/>
            <a:ext cx="87997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305083"/>
            <a:ext cx="6357392" cy="1143000"/>
          </a:xfrm>
        </p:spPr>
        <p:txBody>
          <a:bodyPr/>
          <a:lstStyle/>
          <a:p>
            <a:r>
              <a:rPr lang="sv-SE" noProof="1" smtClean="0"/>
              <a:t>Uppdrag Uppföljningsgrupp NLS</a:t>
            </a:r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0" y="-2043608"/>
            <a:ext cx="787281" cy="10233025"/>
            <a:chOff x="0" y="0"/>
            <a:chExt cx="480985" cy="10408130"/>
          </a:xfrm>
          <a:solidFill>
            <a:srgbClr val="518EAA"/>
          </a:solidFill>
        </p:grpSpPr>
        <p:sp>
          <p:nvSpPr>
            <p:cNvPr id="5" name="Rektangel 4"/>
            <p:cNvSpPr/>
            <p:nvPr/>
          </p:nvSpPr>
          <p:spPr>
            <a:xfrm>
              <a:off x="0" y="0"/>
              <a:ext cx="480985" cy="10408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cxnSp>
          <p:nvCxnSpPr>
            <p:cNvPr id="6" name="Rak 5"/>
            <p:cNvCxnSpPr/>
            <p:nvPr/>
          </p:nvCxnSpPr>
          <p:spPr>
            <a:xfrm>
              <a:off x="469127" y="0"/>
              <a:ext cx="0" cy="10407351"/>
            </a:xfrm>
            <a:prstGeom prst="line">
              <a:avLst/>
            </a:prstGeom>
            <a:grpFill/>
            <a:ln w="38100">
              <a:solidFill>
                <a:srgbClr val="96BB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ktangel 7"/>
          <p:cNvSpPr/>
          <p:nvPr/>
        </p:nvSpPr>
        <p:spPr>
          <a:xfrm>
            <a:off x="1187624" y="1419855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Analysera 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genomförda aktiviteter i handlingsplanen, ge underlag till Omvärldsanalys NLS samt ta initiativ med bäring på strategins målområden i samverkan med berörda aktörer, bl.a. expert- och perspektivgrupper.</a:t>
            </a:r>
          </a:p>
          <a:p>
            <a:pPr lvl="0"/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Prioritera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val av uppföljning inom de tre målområden som stödjer strategins vision. 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Följa upp 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strategins målområden baserat på strategins perspektiv och handlingsplanens aktiviteter.</a:t>
            </a:r>
          </a:p>
          <a:p>
            <a:pPr lvl="0"/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Redovisa 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 sammanställa en rapport till Socialdepartementet och SKL med beskrivning av hur läkemedelsanvändningen utvecklats gentemot NLS vision. </a:t>
            </a: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latshållare för innehåll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130"/>
          <a:stretch/>
        </p:blipFill>
        <p:spPr>
          <a:xfrm>
            <a:off x="8168959" y="66380"/>
            <a:ext cx="87997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-162272"/>
            <a:ext cx="6357392" cy="1143000"/>
          </a:xfrm>
        </p:spPr>
        <p:txBody>
          <a:bodyPr/>
          <a:lstStyle/>
          <a:p>
            <a:r>
              <a:rPr lang="sv-SE" dirty="0" smtClean="0"/>
              <a:t>Uppföljningsgrupp</a:t>
            </a:r>
            <a:endParaRPr lang="sv-SE" dirty="0"/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1175098" y="980728"/>
            <a:ext cx="7524912" cy="54726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CBL-kansliet</a:t>
            </a:r>
          </a:p>
          <a:p>
            <a:pPr lvl="1"/>
            <a:r>
              <a:rPr lang="sv-SE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Christina Brandt (koordinator</a:t>
            </a:r>
            <a:r>
              <a:rPr lang="sv-SE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Madeleine </a:t>
            </a:r>
            <a:r>
              <a:rPr lang="sv-SE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Wallding (ordförande)</a:t>
            </a:r>
          </a:p>
          <a:p>
            <a:pPr marL="457200" lvl="1" indent="0">
              <a:buNone/>
            </a:pPr>
            <a:r>
              <a:rPr lang="sv-SE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E-hälsomyndigheten</a:t>
            </a:r>
            <a:r>
              <a:rPr lang="sv-SE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/>
            <a:r>
              <a:rPr lang="sv-SE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Bodil </a:t>
            </a:r>
            <a:r>
              <a:rPr lang="sv-SE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Lidström </a:t>
            </a:r>
          </a:p>
          <a:p>
            <a:r>
              <a:rPr lang="sv-SE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Folkhälsomyndigheten</a:t>
            </a:r>
          </a:p>
          <a:p>
            <a:pPr lvl="1"/>
            <a:r>
              <a:rPr lang="sv-SE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Ulrica Dohnhammar </a:t>
            </a:r>
          </a:p>
          <a:p>
            <a:r>
              <a:rPr lang="sv-SE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Läkemedelsindustriföreningen</a:t>
            </a:r>
          </a:p>
          <a:p>
            <a:pPr lvl="1"/>
            <a:r>
              <a:rPr lang="sv-SE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Karolina Antonov, Bengt Matsson</a:t>
            </a:r>
          </a:p>
          <a:p>
            <a:r>
              <a:rPr lang="sv-SE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Läkemedelsverket</a:t>
            </a:r>
          </a:p>
          <a:p>
            <a:pPr lvl="1"/>
            <a:r>
              <a:rPr lang="sv-SE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Carola Bardage, Brita Sjöström</a:t>
            </a:r>
          </a:p>
          <a:p>
            <a:r>
              <a:rPr lang="sv-SE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Sveriges Apoteksförening</a:t>
            </a:r>
          </a:p>
          <a:p>
            <a:pPr lvl="1"/>
            <a:r>
              <a:rPr lang="sv-SE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Robert Svanström</a:t>
            </a:r>
          </a:p>
          <a:p>
            <a:r>
              <a:rPr lang="sv-SE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Sveriges Kommuner och Landsting</a:t>
            </a:r>
          </a:p>
          <a:p>
            <a:pPr lvl="1"/>
            <a:r>
              <a:rPr lang="sv-SE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Sanna </a:t>
            </a:r>
            <a:r>
              <a:rPr lang="sv-SE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Eklund, Marie Louise </a:t>
            </a:r>
            <a:r>
              <a:rPr lang="sv-SE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Ovesjö, Mikael Svensson</a:t>
            </a:r>
          </a:p>
          <a:p>
            <a:pPr marL="361950" lvl="1" indent="0">
              <a:buFont typeface="Arial" pitchFamily="34" charset="0"/>
              <a:buNone/>
            </a:pPr>
            <a:r>
              <a:rPr lang="sv-SE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Sveriges läkarförbund</a:t>
            </a:r>
          </a:p>
          <a:p>
            <a:pPr lvl="1"/>
            <a:r>
              <a:rPr lang="sv-SE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Synnöve Lindemalm</a:t>
            </a:r>
          </a:p>
          <a:p>
            <a:r>
              <a:rPr lang="sv-SE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Socialstyrelsen</a:t>
            </a:r>
          </a:p>
          <a:p>
            <a:pPr lvl="1"/>
            <a:r>
              <a:rPr lang="sv-SE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Alex Svanhagen</a:t>
            </a:r>
          </a:p>
          <a:p>
            <a:r>
              <a:rPr lang="sv-SE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Statens beredning för medicinsk och social utvärdering</a:t>
            </a:r>
          </a:p>
          <a:p>
            <a:pPr lvl="1"/>
            <a:r>
              <a:rPr lang="sv-SE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Göran Bertilsson</a:t>
            </a:r>
          </a:p>
          <a:p>
            <a:r>
              <a:rPr lang="sv-SE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Tandvårds- och läkemedelsförmånsverket</a:t>
            </a:r>
          </a:p>
          <a:p>
            <a:pPr lvl="1"/>
            <a:r>
              <a:rPr lang="sv-SE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Sofie Gustafsson</a:t>
            </a:r>
          </a:p>
          <a:p>
            <a:endParaRPr lang="sv-SE" sz="1300" dirty="0" smtClean="0"/>
          </a:p>
          <a:p>
            <a:endParaRPr lang="sv-SE" sz="1400" dirty="0" smtClean="0"/>
          </a:p>
        </p:txBody>
      </p:sp>
      <p:grpSp>
        <p:nvGrpSpPr>
          <p:cNvPr id="4" name="Grupp 3"/>
          <p:cNvGrpSpPr/>
          <p:nvPr/>
        </p:nvGrpSpPr>
        <p:grpSpPr>
          <a:xfrm>
            <a:off x="0" y="-1611560"/>
            <a:ext cx="1008112" cy="10427970"/>
            <a:chOff x="0" y="0"/>
            <a:chExt cx="480985" cy="10408130"/>
          </a:xfrm>
          <a:solidFill>
            <a:srgbClr val="518EAA"/>
          </a:solidFill>
        </p:grpSpPr>
        <p:sp>
          <p:nvSpPr>
            <p:cNvPr id="5" name="Rektangel 4"/>
            <p:cNvSpPr/>
            <p:nvPr/>
          </p:nvSpPr>
          <p:spPr>
            <a:xfrm>
              <a:off x="0" y="0"/>
              <a:ext cx="480985" cy="10408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cxnSp>
          <p:nvCxnSpPr>
            <p:cNvPr id="6" name="Rak 5"/>
            <p:cNvCxnSpPr/>
            <p:nvPr/>
          </p:nvCxnSpPr>
          <p:spPr>
            <a:xfrm>
              <a:off x="469127" y="0"/>
              <a:ext cx="0" cy="10407351"/>
            </a:xfrm>
            <a:prstGeom prst="line">
              <a:avLst/>
            </a:prstGeom>
            <a:grpFill/>
            <a:ln w="38100">
              <a:solidFill>
                <a:srgbClr val="96BB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latshållare för innehåll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130"/>
          <a:stretch/>
        </p:blipFill>
        <p:spPr>
          <a:xfrm>
            <a:off x="8168959" y="66380"/>
            <a:ext cx="87997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53245" y="197768"/>
            <a:ext cx="8089750" cy="1143000"/>
          </a:xfrm>
        </p:spPr>
        <p:txBody>
          <a:bodyPr>
            <a:normAutofit/>
          </a:bodyPr>
          <a:lstStyle/>
          <a:p>
            <a:r>
              <a:rPr lang="sv-SE" sz="2600" dirty="0" smtClean="0"/>
              <a:t>Samverkan </a:t>
            </a:r>
            <a:r>
              <a:rPr lang="sv-SE" sz="2600" dirty="0"/>
              <a:t>för </a:t>
            </a:r>
            <a:r>
              <a:rPr lang="sv-SE" sz="2600" dirty="0" smtClean="0"/>
              <a:t>bättre läkemedelsdelsanvändning</a:t>
            </a:r>
            <a:endParaRPr lang="sv-SE" sz="2600" dirty="0"/>
          </a:p>
        </p:txBody>
      </p:sp>
      <p:grpSp>
        <p:nvGrpSpPr>
          <p:cNvPr id="5" name="Grupp 4"/>
          <p:cNvGrpSpPr/>
          <p:nvPr/>
        </p:nvGrpSpPr>
        <p:grpSpPr>
          <a:xfrm>
            <a:off x="-36512" y="-1611560"/>
            <a:ext cx="1008112" cy="10427970"/>
            <a:chOff x="0" y="0"/>
            <a:chExt cx="480985" cy="10408130"/>
          </a:xfrm>
          <a:solidFill>
            <a:srgbClr val="518EAA"/>
          </a:solidFill>
        </p:grpSpPr>
        <p:sp>
          <p:nvSpPr>
            <p:cNvPr id="6" name="Rektangel 5"/>
            <p:cNvSpPr/>
            <p:nvPr/>
          </p:nvSpPr>
          <p:spPr>
            <a:xfrm>
              <a:off x="0" y="0"/>
              <a:ext cx="480985" cy="10408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cxnSp>
          <p:nvCxnSpPr>
            <p:cNvPr id="7" name="Rak 6"/>
            <p:cNvCxnSpPr/>
            <p:nvPr/>
          </p:nvCxnSpPr>
          <p:spPr>
            <a:xfrm>
              <a:off x="469127" y="0"/>
              <a:ext cx="0" cy="10407351"/>
            </a:xfrm>
            <a:prstGeom prst="line">
              <a:avLst/>
            </a:prstGeom>
            <a:grpFill/>
            <a:ln w="38100">
              <a:solidFill>
                <a:srgbClr val="96BB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AutoShape 8" descr="Bildresultat för samverkan bild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26" name="Picture 2" descr="Bildresultat för fallskärmshoppning i r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627" y="1556792"/>
            <a:ext cx="7399124" cy="413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357392" cy="1143000"/>
          </a:xfrm>
        </p:spPr>
        <p:txBody>
          <a:bodyPr/>
          <a:lstStyle/>
          <a:p>
            <a:r>
              <a:rPr lang="sv-SE" dirty="0" smtClean="0"/>
              <a:t>Kriterier uppföljning NLS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1187624" y="1916832"/>
            <a:ext cx="75364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träva 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 visionen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tgå 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ifrån något/några målområden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Inkludera innovations-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patient, och e-hälsoperspektiven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enomföras 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multidisciplinärt och partssammansatt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ddera 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 kunskap och nya insikter om nutid/framtid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Relevanta externa initiativ </a:t>
            </a: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ska 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om möjligt inkluderas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-36512" y="-1611560"/>
            <a:ext cx="1008112" cy="10427970"/>
            <a:chOff x="0" y="0"/>
            <a:chExt cx="480985" cy="10408130"/>
          </a:xfrm>
          <a:solidFill>
            <a:srgbClr val="518EAA"/>
          </a:solidFill>
        </p:grpSpPr>
        <p:sp>
          <p:nvSpPr>
            <p:cNvPr id="5" name="Rektangel 4"/>
            <p:cNvSpPr/>
            <p:nvPr/>
          </p:nvSpPr>
          <p:spPr>
            <a:xfrm>
              <a:off x="0" y="0"/>
              <a:ext cx="480985" cy="10408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cxnSp>
          <p:nvCxnSpPr>
            <p:cNvPr id="6" name="Rak 5"/>
            <p:cNvCxnSpPr/>
            <p:nvPr/>
          </p:nvCxnSpPr>
          <p:spPr>
            <a:xfrm>
              <a:off x="469127" y="0"/>
              <a:ext cx="0" cy="10407351"/>
            </a:xfrm>
            <a:prstGeom prst="line">
              <a:avLst/>
            </a:prstGeom>
            <a:grpFill/>
            <a:ln w="38100">
              <a:solidFill>
                <a:srgbClr val="96BB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latshållare för innehåll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130"/>
          <a:stretch/>
        </p:blipFill>
        <p:spPr>
          <a:xfrm>
            <a:off x="8168959" y="66380"/>
            <a:ext cx="87997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147526"/>
            <a:ext cx="7200800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Struktur </a:t>
            </a:r>
            <a:r>
              <a:rPr lang="sv-SE" dirty="0"/>
              <a:t>u</a:t>
            </a:r>
            <a:r>
              <a:rPr lang="sv-SE" dirty="0" smtClean="0"/>
              <a:t>ppföljning NLS</a:t>
            </a:r>
            <a:endParaRPr lang="sv-SE" dirty="0"/>
          </a:p>
        </p:txBody>
      </p:sp>
      <p:sp>
        <p:nvSpPr>
          <p:cNvPr id="3" name="Rektangel 2"/>
          <p:cNvSpPr>
            <a:spLocks noChangeArrowheads="1"/>
          </p:cNvSpPr>
          <p:nvPr/>
        </p:nvSpPr>
        <p:spPr bwMode="auto">
          <a:xfrm>
            <a:off x="-324544" y="-2050415"/>
            <a:ext cx="1440160" cy="10958830"/>
          </a:xfrm>
          <a:prstGeom prst="rect">
            <a:avLst/>
          </a:prstGeom>
          <a:solidFill>
            <a:srgbClr val="518EAA"/>
          </a:solidFill>
          <a:ln w="101600">
            <a:solidFill>
              <a:srgbClr val="96BBCC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sp>
        <p:nvSpPr>
          <p:cNvPr id="5" name="Platshållare för innehåll 3"/>
          <p:cNvSpPr txBox="1">
            <a:spLocks/>
          </p:cNvSpPr>
          <p:nvPr/>
        </p:nvSpPr>
        <p:spPr>
          <a:xfrm>
            <a:off x="899592" y="1052736"/>
            <a:ext cx="7848872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2000" dirty="0" smtClean="0"/>
          </a:p>
          <a:p>
            <a:pPr marL="0" indent="0">
              <a:buFont typeface="Arial" pitchFamily="34" charset="0"/>
              <a:buNone/>
            </a:pPr>
            <a:endParaRPr lang="sv-SE" sz="2800" dirty="0"/>
          </a:p>
        </p:txBody>
      </p:sp>
      <p:sp>
        <p:nvSpPr>
          <p:cNvPr id="6" name="Platshållare för innehåll 3"/>
          <p:cNvSpPr txBox="1">
            <a:spLocks/>
          </p:cNvSpPr>
          <p:nvPr/>
        </p:nvSpPr>
        <p:spPr>
          <a:xfrm>
            <a:off x="1331640" y="1052736"/>
            <a:ext cx="7849200" cy="576902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2000" dirty="0"/>
          </a:p>
          <a:p>
            <a:pPr marL="0" indent="0">
              <a:lnSpc>
                <a:spcPct val="120000"/>
              </a:lnSpc>
              <a:buNone/>
            </a:pPr>
            <a:r>
              <a:rPr lang="sv-SE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Trendspaning</a:t>
            </a:r>
            <a:r>
              <a:rPr lang="sv-SE" sz="8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sv-SE" sz="8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sz="8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sv-SE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2925" indent="-542925">
              <a:lnSpc>
                <a:spcPct val="120000"/>
              </a:lnSpc>
              <a:buNone/>
              <a:tabLst>
                <a:tab pos="447675" algn="l"/>
              </a:tabLst>
            </a:pPr>
            <a:r>
              <a:rPr lang="sv-SE" sz="7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Mål 1: </a:t>
            </a:r>
            <a:r>
              <a:rPr lang="sv-SE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Effektiv </a:t>
            </a:r>
            <a:r>
              <a:rPr lang="sv-SE" sz="7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 säker läkemedelsanvändning</a:t>
            </a:r>
            <a:endParaRPr lang="sv-SE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96938" indent="-896938" defTabSz="542925">
              <a:lnSpc>
                <a:spcPct val="120000"/>
              </a:lnSpc>
            </a:pPr>
            <a:r>
              <a:rPr lang="sv-SE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Öppna jämförelser läkemedel, uppföljning av Nationella riktlinjer </a:t>
            </a:r>
          </a:p>
          <a:p>
            <a:pPr marL="896938" indent="-896938" defTabSz="542925">
              <a:lnSpc>
                <a:spcPct val="120000"/>
              </a:lnSpc>
            </a:pPr>
            <a:r>
              <a:rPr lang="sv-SE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Biverkningsrapporter och signalspaning</a:t>
            </a:r>
          </a:p>
          <a:p>
            <a:pPr marL="896938" indent="-896938" defTabSz="542925">
              <a:lnSpc>
                <a:spcPct val="120000"/>
              </a:lnSpc>
            </a:pPr>
            <a:r>
              <a:rPr lang="sv-SE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sv-SE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årdskador </a:t>
            </a:r>
            <a:r>
              <a:rPr lang="sv-SE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funna vid </a:t>
            </a:r>
            <a:r>
              <a:rPr lang="sv-SE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journalgranskning</a:t>
            </a:r>
          </a:p>
          <a:p>
            <a:pPr marL="0" indent="0" defTabSz="542925">
              <a:lnSpc>
                <a:spcPct val="120000"/>
              </a:lnSpc>
              <a:spcBef>
                <a:spcPts val="0"/>
              </a:spcBef>
              <a:buNone/>
            </a:pPr>
            <a:endParaRPr lang="sv-SE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96938" indent="-896938">
              <a:lnSpc>
                <a:spcPct val="120000"/>
              </a:lnSpc>
              <a:buNone/>
            </a:pPr>
            <a:r>
              <a:rPr lang="sv-SE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Mål 2:	Tillgängliga </a:t>
            </a:r>
            <a:r>
              <a:rPr lang="sv-SE" sz="7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läkemedel och jämlik användning</a:t>
            </a:r>
            <a:endParaRPr lang="sv-SE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96938" indent="-896938" defTabSz="542925">
              <a:lnSpc>
                <a:spcPct val="120000"/>
              </a:lnSpc>
            </a:pPr>
            <a:r>
              <a:rPr lang="sv-SE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Olika aktörers påverkan på tillgänglighet till läkemedel</a:t>
            </a:r>
          </a:p>
          <a:p>
            <a:pPr marL="896938" indent="-896938" defTabSz="542925">
              <a:lnSpc>
                <a:spcPct val="120000"/>
              </a:lnSpc>
            </a:pPr>
            <a:r>
              <a:rPr lang="sv-SE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Jämlikhet i tillgång till läkemedel mellan olika populationer</a:t>
            </a:r>
          </a:p>
          <a:p>
            <a:pPr marL="0" indent="0" defTabSz="542925">
              <a:lnSpc>
                <a:spcPct val="120000"/>
              </a:lnSpc>
              <a:buNone/>
            </a:pPr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896938" indent="-896938">
              <a:lnSpc>
                <a:spcPct val="120000"/>
              </a:lnSpc>
              <a:buNone/>
            </a:pPr>
            <a:r>
              <a:rPr lang="sv-SE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Mål 3:	Samhällsekonomiskt </a:t>
            </a:r>
            <a:r>
              <a:rPr lang="sv-SE" sz="7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 miljömässigt hållbar läkemedelsanvändning </a:t>
            </a:r>
            <a:endParaRPr lang="sv-SE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96938" indent="-896938" defTabSz="542925">
              <a:lnSpc>
                <a:spcPct val="120000"/>
              </a:lnSpc>
            </a:pPr>
            <a:r>
              <a:rPr lang="sv-SE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Läkemedelskostnader relaterat till prissättningsmodeller och demografisk utveckling</a:t>
            </a:r>
            <a:endParaRPr lang="sv-SE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96938" indent="-896938" defTabSz="542925">
              <a:lnSpc>
                <a:spcPct val="120000"/>
              </a:lnSpc>
            </a:pPr>
            <a:r>
              <a:rPr lang="sv-SE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Visar på sätt att följa/påverka läkemedels </a:t>
            </a:r>
            <a:r>
              <a:rPr lang="sv-SE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negativa effekt på miljön både </a:t>
            </a:r>
            <a:r>
              <a:rPr lang="sv-SE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lokalt och globalt</a:t>
            </a:r>
          </a:p>
          <a:p>
            <a:pPr marL="542925" indent="-542925" defTabSz="542925"/>
            <a:endParaRPr lang="sv-SE" sz="4800" dirty="0" smtClean="0"/>
          </a:p>
          <a:p>
            <a:pPr defTabSz="542925"/>
            <a:endParaRPr lang="sv-SE" sz="4800" dirty="0"/>
          </a:p>
          <a:p>
            <a:pPr marL="0" indent="0">
              <a:buNone/>
            </a:pPr>
            <a:r>
              <a:rPr lang="sv-SE" sz="4800" dirty="0"/>
              <a:t> </a:t>
            </a:r>
          </a:p>
          <a:p>
            <a:pPr marL="0" indent="0">
              <a:buFont typeface="Arial" pitchFamily="34" charset="0"/>
              <a:buNone/>
            </a:pPr>
            <a:endParaRPr lang="sv-SE" sz="2900" dirty="0"/>
          </a:p>
        </p:txBody>
      </p:sp>
      <p:pic>
        <p:nvPicPr>
          <p:cNvPr id="7" name="Platshållare för innehåll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130"/>
          <a:stretch/>
        </p:blipFill>
        <p:spPr>
          <a:xfrm>
            <a:off x="8168959" y="66380"/>
            <a:ext cx="87997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120680" cy="1143000"/>
          </a:xfrm>
        </p:spPr>
        <p:txBody>
          <a:bodyPr/>
          <a:lstStyle/>
          <a:p>
            <a:r>
              <a:rPr lang="sv-SE" dirty="0"/>
              <a:t>Struktur u</a:t>
            </a:r>
            <a:r>
              <a:rPr lang="sv-SE" dirty="0" smtClean="0"/>
              <a:t>ppföljning </a:t>
            </a:r>
            <a:r>
              <a:rPr lang="sv-SE" dirty="0"/>
              <a:t>NLS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1196752"/>
            <a:ext cx="7632848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000" b="1" dirty="0" smtClean="0"/>
          </a:p>
          <a:p>
            <a:r>
              <a:rPr lang="sv-S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Fördjupad </a:t>
            </a:r>
            <a:r>
              <a:rPr lang="sv-S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analys:</a:t>
            </a:r>
            <a:endParaRPr lang="sv-S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marL="542925" indent="-542925">
              <a:buNone/>
            </a:pP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Mål 1: 	Effektiv och säker läkemedelsanvändning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sv-S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Följa 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implementeringen av ett kliniskt </a:t>
            </a: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beslutsstöd, d.v.s. 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evidens- och erfarenhetsbaserad pediatrisk barnläkemedelsinformation (</a:t>
            </a:r>
            <a:r>
              <a:rPr lang="sv-S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ePed</a:t>
            </a: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endParaRPr lang="sv-S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2925" indent="-542925">
              <a:buNone/>
            </a:pPr>
            <a:r>
              <a:rPr lang="sv-S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Mål </a:t>
            </a: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2: Tillgängliga läkemedel och jämlik </a:t>
            </a:r>
            <a:r>
              <a:rPr lang="sv-S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användning</a:t>
            </a:r>
            <a:endParaRPr lang="sv-S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Utvärdering 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 ordnat nationellt införande av läkemedel genom en sammanfattning av regeringsuppdrag till Myndigheten för Vårdanalys </a:t>
            </a:r>
          </a:p>
          <a:p>
            <a:pPr defTabSz="361950"/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361950">
              <a:buNone/>
            </a:pP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Mål 3:  Samhällsekonomiskt och miljömässigt hållbar läkemedelsanvändning </a:t>
            </a:r>
            <a:endParaRPr lang="sv-S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uppföljning 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 </a:t>
            </a: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användningen av ”22-läkemedelssubstanslistan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i relevanta delar av Sverige</a:t>
            </a:r>
          </a:p>
          <a:p>
            <a:endParaRPr lang="sv-SE" dirty="0"/>
          </a:p>
        </p:txBody>
      </p:sp>
      <p:sp>
        <p:nvSpPr>
          <p:cNvPr id="4" name="Rektangel 3"/>
          <p:cNvSpPr>
            <a:spLocks noChangeArrowheads="1"/>
          </p:cNvSpPr>
          <p:nvPr/>
        </p:nvSpPr>
        <p:spPr bwMode="auto">
          <a:xfrm>
            <a:off x="-324544" y="-2050415"/>
            <a:ext cx="1224136" cy="10958830"/>
          </a:xfrm>
          <a:prstGeom prst="rect">
            <a:avLst/>
          </a:prstGeom>
          <a:solidFill>
            <a:srgbClr val="518EAA"/>
          </a:solidFill>
          <a:ln w="101600">
            <a:solidFill>
              <a:srgbClr val="96BBCC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pic>
        <p:nvPicPr>
          <p:cNvPr id="6" name="Platshållare för innehåll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130"/>
          <a:stretch/>
        </p:blipFill>
        <p:spPr>
          <a:xfrm>
            <a:off x="8168959" y="66380"/>
            <a:ext cx="87997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357392" cy="1143000"/>
          </a:xfrm>
        </p:spPr>
        <p:txBody>
          <a:bodyPr/>
          <a:lstStyle/>
          <a:p>
            <a:r>
              <a:rPr lang="sv-SE" noProof="1" smtClean="0"/>
              <a:t>Uppdrag Perspektivgrupper NLS</a:t>
            </a:r>
            <a:endParaRPr lang="sv-SE" dirty="0"/>
          </a:p>
        </p:txBody>
      </p:sp>
      <p:sp>
        <p:nvSpPr>
          <p:cNvPr id="4" name="Platshållare för innehåll 3"/>
          <p:cNvSpPr txBox="1">
            <a:spLocks/>
          </p:cNvSpPr>
          <p:nvPr/>
        </p:nvSpPr>
        <p:spPr>
          <a:xfrm>
            <a:off x="1187624" y="1116435"/>
            <a:ext cx="6768752" cy="5760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2000" dirty="0" smtClean="0"/>
          </a:p>
          <a:p>
            <a:pPr marL="0" indent="2667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Läkemedelsstrategins tre perspektiv: </a:t>
            </a:r>
          </a:p>
          <a:p>
            <a:pPr marL="0" indent="2667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sv-SE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Patient</a:t>
            </a:r>
          </a:p>
          <a:p>
            <a:pPr marL="0" indent="2667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sv-SE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Innovation</a:t>
            </a:r>
          </a:p>
          <a:p>
            <a:pPr marL="0" indent="2667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sv-SE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E-hälsa </a:t>
            </a:r>
          </a:p>
          <a:p>
            <a:pPr marL="0" indent="266700">
              <a:spcBef>
                <a:spcPts val="0"/>
              </a:spcBef>
              <a:buFont typeface="Arial" pitchFamily="34" charset="0"/>
              <a:buNone/>
            </a:pPr>
            <a:endParaRPr lang="sv-S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Perspektiven hjälper till att föra samman strategins mål och aktiviteter med andra strategier och satsningar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  <a:tabLst>
                <a:tab pos="457200" algn="l"/>
              </a:tabLst>
            </a:pP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 </a:t>
            </a:r>
            <a:endParaRPr lang="sv-SE" sz="800" dirty="0" smtClean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Perspektivgrupperna ska vid behov vara rådgivande under aktiviteternas livscykel och uppföljningsarbetet</a:t>
            </a:r>
          </a:p>
          <a:p>
            <a:pPr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endParaRPr lang="sv-SE" sz="1800" dirty="0" smtClean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Perspektivgrupperna kan, liksom expertgrupp NLS, bidra med en omvärldsanalys inom läkemedelsområdet</a:t>
            </a:r>
          </a:p>
          <a:p>
            <a:pPr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endParaRPr lang="sv-SE" sz="1800" dirty="0" smtClean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CBL-kansliet sammankallar perspektivgrupperna</a:t>
            </a:r>
          </a:p>
        </p:txBody>
      </p:sp>
      <p:grpSp>
        <p:nvGrpSpPr>
          <p:cNvPr id="5" name="Grupp 4"/>
          <p:cNvGrpSpPr/>
          <p:nvPr/>
        </p:nvGrpSpPr>
        <p:grpSpPr>
          <a:xfrm>
            <a:off x="-36512" y="-1611560"/>
            <a:ext cx="1008112" cy="10427970"/>
            <a:chOff x="0" y="0"/>
            <a:chExt cx="480985" cy="10408130"/>
          </a:xfrm>
          <a:solidFill>
            <a:srgbClr val="518EAA"/>
          </a:solidFill>
        </p:grpSpPr>
        <p:sp>
          <p:nvSpPr>
            <p:cNvPr id="6" name="Rektangel 5"/>
            <p:cNvSpPr/>
            <p:nvPr/>
          </p:nvSpPr>
          <p:spPr>
            <a:xfrm>
              <a:off x="0" y="0"/>
              <a:ext cx="480985" cy="10408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cxnSp>
          <p:nvCxnSpPr>
            <p:cNvPr id="7" name="Rak 6"/>
            <p:cNvCxnSpPr/>
            <p:nvPr/>
          </p:nvCxnSpPr>
          <p:spPr>
            <a:xfrm>
              <a:off x="469127" y="0"/>
              <a:ext cx="0" cy="10407351"/>
            </a:xfrm>
            <a:prstGeom prst="line">
              <a:avLst/>
            </a:prstGeom>
            <a:grpFill/>
            <a:ln w="38100">
              <a:solidFill>
                <a:srgbClr val="96BB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latshållare för innehåll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130"/>
          <a:stretch/>
        </p:blipFill>
        <p:spPr>
          <a:xfrm>
            <a:off x="8168959" y="66380"/>
            <a:ext cx="87997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39205" y="294734"/>
            <a:ext cx="6357392" cy="1143000"/>
          </a:xfrm>
        </p:spPr>
        <p:txBody>
          <a:bodyPr/>
          <a:lstStyle/>
          <a:p>
            <a:r>
              <a:rPr lang="sv-SE" dirty="0" smtClean="0"/>
              <a:t>   Perspektivgrupper NLS</a:t>
            </a:r>
            <a:endParaRPr lang="sv-SE" dirty="0"/>
          </a:p>
        </p:txBody>
      </p:sp>
      <p:grpSp>
        <p:nvGrpSpPr>
          <p:cNvPr id="7" name="Grupp 6"/>
          <p:cNvGrpSpPr/>
          <p:nvPr/>
        </p:nvGrpSpPr>
        <p:grpSpPr>
          <a:xfrm>
            <a:off x="-36512" y="-1611560"/>
            <a:ext cx="1008112" cy="10427970"/>
            <a:chOff x="0" y="0"/>
            <a:chExt cx="480985" cy="10408130"/>
          </a:xfrm>
          <a:solidFill>
            <a:srgbClr val="518EAA"/>
          </a:solidFill>
        </p:grpSpPr>
        <p:sp>
          <p:nvSpPr>
            <p:cNvPr id="8" name="Rektangel 7"/>
            <p:cNvSpPr/>
            <p:nvPr/>
          </p:nvSpPr>
          <p:spPr>
            <a:xfrm>
              <a:off x="0" y="0"/>
              <a:ext cx="480985" cy="10408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cxnSp>
          <p:nvCxnSpPr>
            <p:cNvPr id="9" name="Rak 8"/>
            <p:cNvCxnSpPr/>
            <p:nvPr/>
          </p:nvCxnSpPr>
          <p:spPr>
            <a:xfrm>
              <a:off x="469127" y="0"/>
              <a:ext cx="0" cy="10407351"/>
            </a:xfrm>
            <a:prstGeom prst="line">
              <a:avLst/>
            </a:prstGeom>
            <a:grpFill/>
            <a:ln w="38100">
              <a:solidFill>
                <a:srgbClr val="96BB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0" name="Platshållare för innehåll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053770"/>
              </p:ext>
            </p:extLst>
          </p:nvPr>
        </p:nvGraphicFramePr>
        <p:xfrm>
          <a:off x="1152127" y="1340768"/>
          <a:ext cx="7884369" cy="5040982"/>
        </p:xfrm>
        <a:graphic>
          <a:graphicData uri="http://schemas.openxmlformats.org/drawingml/2006/table">
            <a:tbl>
              <a:tblPr firstRow="1" firstCol="1" bandRow="1"/>
              <a:tblGrid>
                <a:gridCol w="2628123"/>
                <a:gridCol w="2628123"/>
                <a:gridCol w="2628123"/>
              </a:tblGrid>
              <a:tr h="593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Patient</a:t>
                      </a:r>
                      <a:endParaRPr lang="sv-S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8EA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Innovation</a:t>
                      </a:r>
                      <a:endParaRPr lang="sv-S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8EA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e-Hälsa</a:t>
                      </a:r>
                      <a:endParaRPr lang="sv-S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8EAA"/>
                    </a:solidFill>
                  </a:tcPr>
                </a:tc>
              </a:tr>
              <a:tr h="4447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Handikappförbunden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Apotekarsocieteten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Läkemedelskommittéernas ordförandekollegium (LOK)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Patientnämnden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Patientförsäkringen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Pensionärsorganisationerna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Läkarförbundet (etikföreträdare)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Vårdanalys</a:t>
                      </a:r>
                      <a:r>
                        <a:rPr lang="sv-SE" sz="13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Läkemedelsförsäkringen</a:t>
                      </a:r>
                      <a:endParaRPr lang="sv-SE" sz="1300" b="0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Stiftelsen Nätverk för Läkemedelsepidemiologi (NEPI)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Landstingens nätverk för Läkemedel och miljö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Föreningen för Generiska Läkemedel (FGL)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D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sv-SE" sz="13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Handikappförbunden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SwedenBio</a:t>
                      </a:r>
                      <a:endParaRPr lang="sv-SE" sz="13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Forska!Sverige</a:t>
                      </a:r>
                      <a:endParaRPr lang="sv-SE" sz="13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Vinnova</a:t>
                      </a:r>
                      <a:endParaRPr lang="sv-SE" sz="13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Landstingens innovationsarbete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Registerforskning: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v-SE" sz="13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Hälsodataregister (SoS)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v-SE" sz="13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Centrum</a:t>
                      </a:r>
                      <a:r>
                        <a:rPr lang="sv-SE" sz="1300" b="0" i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för läkemedelsepidemiologi (CPE)</a:t>
                      </a:r>
                      <a:endParaRPr lang="sv-SE" sz="1300" b="1" i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D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sv-SE" sz="13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Handikappförbunden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Inera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Representant Nätverket för informatiksamordning (Inera, </a:t>
                      </a:r>
                      <a:b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SKL, Kvalitetsregister, SoS, LV, </a:t>
                      </a:r>
                      <a:b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TLV, SBU, EHM)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Rådet för läkemedel,</a:t>
                      </a:r>
                      <a:r>
                        <a:rPr lang="sv-SE" sz="13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IT och medicinteknik (RLIM)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Vårdförbundet</a:t>
                      </a:r>
                      <a:r>
                        <a:rPr lang="sv-SE" sz="13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(ombudsman för </a:t>
                      </a:r>
                      <a:br>
                        <a:rPr lang="sv-SE" sz="13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sv-SE" sz="13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e-hälsa och läkemedel)</a:t>
                      </a:r>
                      <a:endParaRPr lang="sv-SE" sz="13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sv-SE" sz="1300" b="0" i="1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sv-SE" sz="1300" b="0" i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sv-SE" sz="1300" b="0" i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D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1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9632" y="2420888"/>
            <a:ext cx="7386662" cy="1357322"/>
          </a:xfrm>
        </p:spPr>
        <p:txBody>
          <a:bodyPr/>
          <a:lstStyle/>
          <a:p>
            <a:r>
              <a:rPr lang="sv-SE" dirty="0"/>
              <a:t>Strategiska områden</a:t>
            </a:r>
            <a:endParaRPr lang="sv-SE" sz="28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71600" y="3861048"/>
            <a:ext cx="5184576" cy="1500198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25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>
            <a:spLocks/>
          </p:cNvSpPr>
          <p:nvPr/>
        </p:nvSpPr>
        <p:spPr>
          <a:xfrm>
            <a:off x="283215" y="1772816"/>
            <a:ext cx="1980000" cy="720000"/>
          </a:xfrm>
          <a:prstGeom prst="rect">
            <a:avLst/>
          </a:prstGeom>
          <a:solidFill>
            <a:srgbClr val="73A4BB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108000" rIns="36000" rtlCol="0">
            <a:no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Effektiv </a:t>
            </a:r>
            <a:r>
              <a:rPr lang="sv-SE" sz="1200" b="1" dirty="0">
                <a:solidFill>
                  <a:schemeClr val="bg1"/>
                </a:solidFill>
              </a:rPr>
              <a:t>och säker</a:t>
            </a:r>
          </a:p>
          <a:p>
            <a:r>
              <a:rPr lang="sv-SE" sz="1200" b="1" dirty="0">
                <a:solidFill>
                  <a:schemeClr val="bg1"/>
                </a:solidFill>
              </a:rPr>
              <a:t>läkemedelsanvändning</a:t>
            </a:r>
          </a:p>
        </p:txBody>
      </p:sp>
      <p:sp>
        <p:nvSpPr>
          <p:cNvPr id="10" name="Rektangel 9"/>
          <p:cNvSpPr/>
          <p:nvPr/>
        </p:nvSpPr>
        <p:spPr>
          <a:xfrm>
            <a:off x="288844" y="2564904"/>
            <a:ext cx="1980000" cy="2447851"/>
          </a:xfrm>
          <a:prstGeom prst="rect">
            <a:avLst/>
          </a:prstGeom>
          <a:solidFill>
            <a:srgbClr val="73A4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36000" rtlCol="0" anchor="t"/>
          <a:lstStyle/>
          <a:p>
            <a:pPr algn="ctr"/>
            <a:endParaRPr lang="sv-SE" dirty="0" smtClean="0">
              <a:solidFill>
                <a:prstClr val="black"/>
              </a:solidFill>
            </a:endParaRPr>
          </a:p>
          <a:p>
            <a:pPr algn="ctr"/>
            <a:endParaRPr lang="sv-SE" dirty="0">
              <a:solidFill>
                <a:prstClr val="black"/>
              </a:solidFill>
            </a:endParaRPr>
          </a:p>
        </p:txBody>
      </p:sp>
      <p:grpSp>
        <p:nvGrpSpPr>
          <p:cNvPr id="20" name="Grupp 19"/>
          <p:cNvGrpSpPr/>
          <p:nvPr/>
        </p:nvGrpSpPr>
        <p:grpSpPr>
          <a:xfrm>
            <a:off x="248573" y="144016"/>
            <a:ext cx="6483668" cy="1196752"/>
            <a:chOff x="100421" y="1336819"/>
            <a:chExt cx="8935572" cy="851652"/>
          </a:xfrm>
          <a:solidFill>
            <a:srgbClr val="518EAA"/>
          </a:solidFill>
        </p:grpSpPr>
        <p:sp>
          <p:nvSpPr>
            <p:cNvPr id="21" name="Rektangel med rundade hörn 20"/>
            <p:cNvSpPr/>
            <p:nvPr/>
          </p:nvSpPr>
          <p:spPr>
            <a:xfrm>
              <a:off x="100421" y="1336819"/>
              <a:ext cx="8935572" cy="851652"/>
            </a:xfrm>
            <a:prstGeom prst="roundRect">
              <a:avLst>
                <a:gd name="adj" fmla="val 10000"/>
              </a:avLst>
            </a:prstGeom>
            <a:solidFill>
              <a:srgbClr val="518EAA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Rektangel 21"/>
            <p:cNvSpPr/>
            <p:nvPr/>
          </p:nvSpPr>
          <p:spPr>
            <a:xfrm>
              <a:off x="125827" y="1582025"/>
              <a:ext cx="8865388" cy="3717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2000" b="1" dirty="0" smtClean="0">
                <a:solidFill>
                  <a:sysClr val="window" lastClr="FFFFFF"/>
                </a:solidFill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000" b="1" dirty="0" smtClean="0">
                  <a:solidFill>
                    <a:sysClr val="window" lastClr="FFFFFF"/>
                  </a:solidFill>
                </a:rPr>
                <a:t>Nationella läkemedelsstrategin 2017</a:t>
              </a:r>
            </a:p>
            <a:p>
              <a:pPr lvl="0" algn="ctr" defTabSz="711200">
                <a:lnSpc>
                  <a:spcPts val="1920"/>
                </a:lnSpc>
                <a:spcBef>
                  <a:spcPct val="0"/>
                </a:spcBef>
              </a:pPr>
              <a:r>
                <a:rPr lang="sv-SE" sz="1600" b="1" dirty="0" smtClean="0">
                  <a:solidFill>
                    <a:sysClr val="window" lastClr="FFFFFF"/>
                  </a:solidFill>
                </a:rPr>
                <a:t>Vision: </a:t>
              </a:r>
            </a:p>
            <a:p>
              <a:pPr lvl="0" algn="ctr" defTabSz="711200">
                <a:lnSpc>
                  <a:spcPts val="1920"/>
                </a:lnSpc>
                <a:spcBef>
                  <a:spcPct val="0"/>
                </a:spcBef>
                <a:spcAft>
                  <a:spcPts val="1200"/>
                </a:spcAft>
              </a:pPr>
              <a:r>
                <a:rPr lang="sv-SE" sz="1600" b="1" dirty="0" smtClean="0">
                  <a:solidFill>
                    <a:sysClr val="window" lastClr="FFFFFF"/>
                  </a:solidFill>
                </a:rPr>
                <a:t>Rätt </a:t>
              </a:r>
              <a:r>
                <a:rPr lang="sv-SE" sz="1600" b="1" dirty="0">
                  <a:solidFill>
                    <a:sysClr val="window" lastClr="FFFFFF"/>
                  </a:solidFill>
                </a:rPr>
                <a:t>läkemedelsanvändning till nytta för patient och samhälle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</a:pPr>
              <a:endParaRPr lang="sv-SE" sz="200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25" name="textruta 24"/>
          <p:cNvSpPr txBox="1">
            <a:spLocks/>
          </p:cNvSpPr>
          <p:nvPr/>
        </p:nvSpPr>
        <p:spPr>
          <a:xfrm>
            <a:off x="2473573" y="1772816"/>
            <a:ext cx="1980000" cy="720000"/>
          </a:xfrm>
          <a:prstGeom prst="rect">
            <a:avLst/>
          </a:prstGeom>
          <a:solidFill>
            <a:srgbClr val="73A4BB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108000" rIns="36000" rtlCol="0">
            <a:no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Tillgängliga </a:t>
            </a:r>
            <a:r>
              <a:rPr lang="sv-SE" sz="1200" b="1" dirty="0">
                <a:solidFill>
                  <a:schemeClr val="bg1"/>
                </a:solidFill>
              </a:rPr>
              <a:t>läkemedel och jämlik användning</a:t>
            </a:r>
          </a:p>
        </p:txBody>
      </p:sp>
      <p:sp>
        <p:nvSpPr>
          <p:cNvPr id="26" name="textruta 25"/>
          <p:cNvSpPr txBox="1">
            <a:spLocks/>
          </p:cNvSpPr>
          <p:nvPr/>
        </p:nvSpPr>
        <p:spPr>
          <a:xfrm>
            <a:off x="4672583" y="1772896"/>
            <a:ext cx="1980000" cy="720000"/>
          </a:xfrm>
          <a:prstGeom prst="rect">
            <a:avLst/>
          </a:prstGeom>
          <a:solidFill>
            <a:srgbClr val="73A4BB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108000" rIns="36000" rtlCol="0">
            <a:no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Samhällsekonomiskt </a:t>
            </a:r>
            <a:r>
              <a:rPr lang="sv-SE" sz="1200" b="1" dirty="0">
                <a:solidFill>
                  <a:schemeClr val="bg1"/>
                </a:solidFill>
              </a:rPr>
              <a:t>och miljömässigt hållbar läkemedelsanvändning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634258" y="1457014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Målområde  1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2844422" y="1459158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Målområde  2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ruta 27"/>
          <p:cNvSpPr txBox="1"/>
          <p:nvPr/>
        </p:nvSpPr>
        <p:spPr>
          <a:xfrm>
            <a:off x="4995051" y="1438428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Målområde  3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2481357" y="2572148"/>
            <a:ext cx="1980000" cy="2440607"/>
          </a:xfrm>
          <a:prstGeom prst="rect">
            <a:avLst/>
          </a:prstGeom>
          <a:solidFill>
            <a:srgbClr val="73A4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sv-SE" dirty="0" smtClean="0">
              <a:solidFill>
                <a:prstClr val="black"/>
              </a:solidFill>
            </a:endParaRPr>
          </a:p>
          <a:p>
            <a:pPr algn="ctr"/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4663058" y="2572148"/>
            <a:ext cx="1980000" cy="2440607"/>
          </a:xfrm>
          <a:prstGeom prst="rect">
            <a:avLst/>
          </a:prstGeom>
          <a:solidFill>
            <a:srgbClr val="73A4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sv-SE" dirty="0" smtClean="0">
              <a:solidFill>
                <a:prstClr val="black"/>
              </a:solidFill>
            </a:endParaRPr>
          </a:p>
          <a:p>
            <a:pPr algn="ctr"/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9" name="textruta 38"/>
          <p:cNvSpPr txBox="1"/>
          <p:nvPr/>
        </p:nvSpPr>
        <p:spPr>
          <a:xfrm>
            <a:off x="791947" y="2636912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Aktiviteter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ruta 39"/>
          <p:cNvSpPr txBox="1"/>
          <p:nvPr/>
        </p:nvSpPr>
        <p:spPr>
          <a:xfrm>
            <a:off x="2997508" y="2636912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Aktiviteter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ruta 40"/>
          <p:cNvSpPr txBox="1"/>
          <p:nvPr/>
        </p:nvSpPr>
        <p:spPr>
          <a:xfrm>
            <a:off x="5167187" y="2631207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Aktiviteter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ktangel 41"/>
          <p:cNvSpPr/>
          <p:nvPr/>
        </p:nvSpPr>
        <p:spPr>
          <a:xfrm>
            <a:off x="301917" y="5329783"/>
            <a:ext cx="6331615" cy="792088"/>
          </a:xfrm>
          <a:prstGeom prst="rect">
            <a:avLst/>
          </a:prstGeom>
          <a:solidFill>
            <a:srgbClr val="73A4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36000" rtlCol="0" anchor="t"/>
          <a:lstStyle/>
          <a:p>
            <a:pPr algn="ctr"/>
            <a:endParaRPr lang="sv-SE" sz="1200" dirty="0" smtClean="0">
              <a:solidFill>
                <a:prstClr val="black"/>
              </a:solidFill>
            </a:endParaRPr>
          </a:p>
          <a:p>
            <a:pPr algn="ctr"/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3" name="Rektangel med rundade hörn 2"/>
          <p:cNvSpPr/>
          <p:nvPr/>
        </p:nvSpPr>
        <p:spPr>
          <a:xfrm>
            <a:off x="971600" y="5545807"/>
            <a:ext cx="1548000" cy="50405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Patientcentrering</a:t>
            </a:r>
            <a:endParaRPr lang="sv-S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ektangel med rundade hörn 42"/>
          <p:cNvSpPr/>
          <p:nvPr/>
        </p:nvSpPr>
        <p:spPr>
          <a:xfrm>
            <a:off x="2720298" y="5545807"/>
            <a:ext cx="1620000" cy="50405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Värdering av kunskap och evidens</a:t>
            </a:r>
            <a:endParaRPr lang="sv-S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ktangel med rundade hörn 43"/>
          <p:cNvSpPr/>
          <p:nvPr/>
        </p:nvSpPr>
        <p:spPr>
          <a:xfrm>
            <a:off x="4542752" y="5545807"/>
            <a:ext cx="1548000" cy="50405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Uppföljning</a:t>
            </a:r>
          </a:p>
        </p:txBody>
      </p:sp>
      <p:sp>
        <p:nvSpPr>
          <p:cNvPr id="4" name="Vänster klammerparentes 3"/>
          <p:cNvSpPr/>
          <p:nvPr/>
        </p:nvSpPr>
        <p:spPr>
          <a:xfrm rot="5400000">
            <a:off x="3390973" y="2872310"/>
            <a:ext cx="180020" cy="5037817"/>
          </a:xfrm>
          <a:prstGeom prst="leftBrace">
            <a:avLst>
              <a:gd name="adj1" fmla="val 89903"/>
              <a:gd name="adj2" fmla="val 50000"/>
            </a:avLst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" name="Rak pil 5"/>
          <p:cNvCxnSpPr/>
          <p:nvPr/>
        </p:nvCxnSpPr>
        <p:spPr>
          <a:xfrm>
            <a:off x="3471357" y="4905200"/>
            <a:ext cx="0" cy="32400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pil 44"/>
          <p:cNvCxnSpPr/>
          <p:nvPr/>
        </p:nvCxnSpPr>
        <p:spPr>
          <a:xfrm>
            <a:off x="1947405" y="4980590"/>
            <a:ext cx="1400459" cy="23911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pil 49"/>
          <p:cNvCxnSpPr/>
          <p:nvPr/>
        </p:nvCxnSpPr>
        <p:spPr>
          <a:xfrm flipH="1">
            <a:off x="3563889" y="5012755"/>
            <a:ext cx="1431162" cy="21647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ktangel 60"/>
          <p:cNvSpPr/>
          <p:nvPr/>
        </p:nvSpPr>
        <p:spPr>
          <a:xfrm>
            <a:off x="305108" y="6297357"/>
            <a:ext cx="6331615" cy="444011"/>
          </a:xfrm>
          <a:prstGeom prst="rect">
            <a:avLst/>
          </a:prstGeom>
          <a:solidFill>
            <a:srgbClr val="A8C6D4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36000" rtlCol="0" anchor="ctr"/>
          <a:lstStyle/>
          <a:p>
            <a:pPr algn="ctr"/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Uppföljningsgrupp 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NLS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69776"/>
            <a:ext cx="6357392" cy="1143000"/>
          </a:xfrm>
        </p:spPr>
        <p:txBody>
          <a:bodyPr>
            <a:normAutofit fontScale="90000"/>
          </a:bodyPr>
          <a:lstStyle/>
          <a:p>
            <a:r>
              <a:rPr lang="sv-SE" noProof="1" smtClean="0"/>
              <a:t/>
            </a:r>
            <a:br>
              <a:rPr lang="sv-SE" noProof="1" smtClean="0"/>
            </a:br>
            <a:r>
              <a:rPr lang="sv-SE" noProof="1" smtClean="0"/>
              <a:t>Strategiska områden </a:t>
            </a:r>
            <a:r>
              <a:rPr lang="sv-SE" noProof="1"/>
              <a:t>NLS 2017</a:t>
            </a:r>
            <a:r>
              <a:rPr lang="sv-SE" dirty="0"/>
              <a:t/>
            </a:r>
            <a:br>
              <a:rPr lang="sv-SE" dirty="0"/>
            </a:br>
            <a:r>
              <a:rPr lang="sv-SE" noProof="1" smtClean="0"/>
              <a:t/>
            </a:r>
            <a:br>
              <a:rPr lang="sv-SE" noProof="1" smtClean="0"/>
            </a:b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1259632" y="1484784"/>
            <a:ext cx="7632898" cy="445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endParaRPr lang="sv-SE" sz="2000" b="1" dirty="0"/>
          </a:p>
          <a:p>
            <a:pPr lvl="0" hangingPunct="0">
              <a:lnSpc>
                <a:spcPct val="150000"/>
              </a:lnSpc>
            </a:pPr>
            <a:r>
              <a:rPr lang="sv-S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Patientcentrerad vård:</a:t>
            </a: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0" hangingPunct="0">
              <a:lnSpc>
                <a:spcPct val="150000"/>
              </a:lnSpc>
            </a:pP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Anpassad vård utifrån individens behov</a:t>
            </a:r>
          </a:p>
          <a:p>
            <a:pPr lvl="0" hangingPunct="0">
              <a:lnSpc>
                <a:spcPct val="150000"/>
              </a:lnSpc>
              <a:spcBef>
                <a:spcPts val="1200"/>
              </a:spcBef>
            </a:pPr>
            <a:r>
              <a:rPr lang="sv-S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Värdering av kunskap och evidens:</a:t>
            </a:r>
          </a:p>
          <a:p>
            <a:pPr lvl="0" hangingPunct="0">
              <a:lnSpc>
                <a:spcPct val="150000"/>
              </a:lnSpc>
            </a:pP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Hur vetenskapliga underlag ska tolkas och användas</a:t>
            </a:r>
          </a:p>
          <a:p>
            <a:pPr lvl="0" hangingPunct="0">
              <a:lnSpc>
                <a:spcPct val="150000"/>
              </a:lnSpc>
              <a:spcBef>
                <a:spcPts val="1200"/>
              </a:spcBef>
            </a:pPr>
            <a:r>
              <a:rPr lang="sv-S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Uppföljning:</a:t>
            </a:r>
          </a:p>
          <a:p>
            <a:pPr lvl="0" hangingPunct="0">
              <a:lnSpc>
                <a:spcPct val="150000"/>
              </a:lnSpc>
            </a:pP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Samordnad uppföljning av läkemedel</a:t>
            </a:r>
          </a:p>
          <a:p>
            <a:pPr lvl="0" hangingPunct="0"/>
            <a:endParaRPr lang="sv-SE" sz="1900" dirty="0" smtClean="0"/>
          </a:p>
          <a:p>
            <a:pPr eaLnBrk="0" fontAlgn="base" hangingPunct="0">
              <a:lnSpc>
                <a:spcPct val="120000"/>
              </a:lnSpc>
            </a:pP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20000"/>
              </a:lnSpc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 3"/>
          <p:cNvGrpSpPr/>
          <p:nvPr/>
        </p:nvGrpSpPr>
        <p:grpSpPr>
          <a:xfrm>
            <a:off x="-36512" y="-1611560"/>
            <a:ext cx="1008112" cy="10427970"/>
            <a:chOff x="0" y="0"/>
            <a:chExt cx="480985" cy="10408130"/>
          </a:xfrm>
          <a:solidFill>
            <a:srgbClr val="518EAA"/>
          </a:solidFill>
        </p:grpSpPr>
        <p:sp>
          <p:nvSpPr>
            <p:cNvPr id="5" name="Rektangel 4"/>
            <p:cNvSpPr/>
            <p:nvPr/>
          </p:nvSpPr>
          <p:spPr>
            <a:xfrm>
              <a:off x="0" y="0"/>
              <a:ext cx="480985" cy="10408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cxnSp>
          <p:nvCxnSpPr>
            <p:cNvPr id="6" name="Rak 5"/>
            <p:cNvCxnSpPr/>
            <p:nvPr/>
          </p:nvCxnSpPr>
          <p:spPr>
            <a:xfrm>
              <a:off x="469127" y="0"/>
              <a:ext cx="0" cy="10407351"/>
            </a:xfrm>
            <a:prstGeom prst="line">
              <a:avLst/>
            </a:prstGeom>
            <a:grpFill/>
            <a:ln w="38100">
              <a:solidFill>
                <a:srgbClr val="96BB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latshållare för innehåll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130"/>
          <a:stretch/>
        </p:blipFill>
        <p:spPr>
          <a:xfrm>
            <a:off x="8168959" y="66380"/>
            <a:ext cx="87997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69776"/>
            <a:ext cx="6357392" cy="1143000"/>
          </a:xfrm>
        </p:spPr>
        <p:txBody>
          <a:bodyPr>
            <a:normAutofit/>
          </a:bodyPr>
          <a:lstStyle/>
          <a:p>
            <a:r>
              <a:rPr lang="sv-SE" noProof="1" smtClean="0"/>
              <a:t>Strategiska områden </a:t>
            </a:r>
            <a:r>
              <a:rPr lang="sv-SE" noProof="1"/>
              <a:t>NLS 2017</a:t>
            </a:r>
            <a:r>
              <a:rPr lang="sv-SE" noProof="1" smtClean="0"/>
              <a:t/>
            </a:r>
            <a:br>
              <a:rPr lang="sv-SE" noProof="1" smtClean="0"/>
            </a:br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-36512" y="-1611560"/>
            <a:ext cx="1008112" cy="10427970"/>
            <a:chOff x="0" y="0"/>
            <a:chExt cx="480985" cy="10408130"/>
          </a:xfrm>
          <a:solidFill>
            <a:srgbClr val="518EAA"/>
          </a:solidFill>
        </p:grpSpPr>
        <p:sp>
          <p:nvSpPr>
            <p:cNvPr id="5" name="Rektangel 4"/>
            <p:cNvSpPr/>
            <p:nvPr/>
          </p:nvSpPr>
          <p:spPr>
            <a:xfrm>
              <a:off x="0" y="0"/>
              <a:ext cx="480985" cy="10408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cxnSp>
          <p:nvCxnSpPr>
            <p:cNvPr id="6" name="Rak 5"/>
            <p:cNvCxnSpPr/>
            <p:nvPr/>
          </p:nvCxnSpPr>
          <p:spPr>
            <a:xfrm>
              <a:off x="469127" y="0"/>
              <a:ext cx="0" cy="10407351"/>
            </a:xfrm>
            <a:prstGeom prst="line">
              <a:avLst/>
            </a:prstGeom>
            <a:grpFill/>
            <a:ln w="38100">
              <a:solidFill>
                <a:srgbClr val="96BB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Platshållare för innehåll 1"/>
          <p:cNvSpPr txBox="1">
            <a:spLocks/>
          </p:cNvSpPr>
          <p:nvPr/>
        </p:nvSpPr>
        <p:spPr>
          <a:xfrm>
            <a:off x="1296988" y="1844824"/>
            <a:ext cx="6552728" cy="30603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sv-S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Syfte: att samlat hantera områden där det finns grundläggande gemensamma utmaningar</a:t>
            </a: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Underlätta informationsdelning mellan de olika aktörerna inom NLS</a:t>
            </a: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Möjlighet till förslag på nya aktiviteter</a:t>
            </a: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Stöd till befintliga aktiviteter</a:t>
            </a: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Länkning/kommunikation med andra satsningar och strategier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 typeface="Arial" pitchFamily="34" charset="0"/>
              <a:buNone/>
            </a:pPr>
            <a:endParaRPr lang="sv-S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22287" indent="0">
              <a:lnSpc>
                <a:spcPts val="3200"/>
              </a:lnSpc>
              <a:buFont typeface="Arial" pitchFamily="34" charset="0"/>
              <a:buNone/>
            </a:pPr>
            <a:endParaRPr lang="sv-S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latshållare för innehåll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130"/>
          <a:stretch/>
        </p:blipFill>
        <p:spPr>
          <a:xfrm>
            <a:off x="8168959" y="66380"/>
            <a:ext cx="87997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>
            <a:spLocks/>
          </p:cNvSpPr>
          <p:nvPr/>
        </p:nvSpPr>
        <p:spPr>
          <a:xfrm>
            <a:off x="283215" y="1772816"/>
            <a:ext cx="1980000" cy="720000"/>
          </a:xfrm>
          <a:prstGeom prst="rect">
            <a:avLst/>
          </a:prstGeom>
          <a:solidFill>
            <a:srgbClr val="73A4BB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108000" rIns="36000" rtlCol="0">
            <a:no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Effektiv </a:t>
            </a:r>
            <a:r>
              <a:rPr lang="sv-SE" sz="1200" b="1" dirty="0">
                <a:solidFill>
                  <a:schemeClr val="bg1"/>
                </a:solidFill>
              </a:rPr>
              <a:t>och säker</a:t>
            </a:r>
          </a:p>
          <a:p>
            <a:r>
              <a:rPr lang="sv-SE" sz="1200" b="1" dirty="0">
                <a:solidFill>
                  <a:schemeClr val="bg1"/>
                </a:solidFill>
              </a:rPr>
              <a:t>läkemedelsanvändning</a:t>
            </a:r>
          </a:p>
        </p:txBody>
      </p:sp>
      <p:sp>
        <p:nvSpPr>
          <p:cNvPr id="10" name="Rektangel 9"/>
          <p:cNvSpPr/>
          <p:nvPr/>
        </p:nvSpPr>
        <p:spPr>
          <a:xfrm>
            <a:off x="288844" y="2564904"/>
            <a:ext cx="1980000" cy="2447851"/>
          </a:xfrm>
          <a:prstGeom prst="rect">
            <a:avLst/>
          </a:prstGeom>
          <a:solidFill>
            <a:srgbClr val="73A4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36000" rtlCol="0" anchor="t"/>
          <a:lstStyle/>
          <a:p>
            <a:pPr algn="ctr"/>
            <a:endParaRPr lang="sv-SE" dirty="0" smtClean="0">
              <a:solidFill>
                <a:prstClr val="black"/>
              </a:solidFill>
            </a:endParaRPr>
          </a:p>
          <a:p>
            <a:pPr algn="ctr"/>
            <a:endParaRPr lang="sv-SE" dirty="0">
              <a:solidFill>
                <a:prstClr val="black"/>
              </a:solidFill>
            </a:endParaRPr>
          </a:p>
        </p:txBody>
      </p:sp>
      <p:grpSp>
        <p:nvGrpSpPr>
          <p:cNvPr id="20" name="Grupp 19"/>
          <p:cNvGrpSpPr/>
          <p:nvPr/>
        </p:nvGrpSpPr>
        <p:grpSpPr>
          <a:xfrm>
            <a:off x="248573" y="144016"/>
            <a:ext cx="6483668" cy="1196752"/>
            <a:chOff x="100421" y="1336819"/>
            <a:chExt cx="8935572" cy="851652"/>
          </a:xfrm>
          <a:solidFill>
            <a:srgbClr val="518EAA"/>
          </a:solidFill>
        </p:grpSpPr>
        <p:sp>
          <p:nvSpPr>
            <p:cNvPr id="21" name="Rektangel med rundade hörn 20"/>
            <p:cNvSpPr/>
            <p:nvPr/>
          </p:nvSpPr>
          <p:spPr>
            <a:xfrm>
              <a:off x="100421" y="1336819"/>
              <a:ext cx="8935572" cy="851652"/>
            </a:xfrm>
            <a:prstGeom prst="roundRect">
              <a:avLst>
                <a:gd name="adj" fmla="val 10000"/>
              </a:avLst>
            </a:prstGeom>
            <a:solidFill>
              <a:srgbClr val="518EAA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Rektangel 21"/>
            <p:cNvSpPr/>
            <p:nvPr/>
          </p:nvSpPr>
          <p:spPr>
            <a:xfrm>
              <a:off x="125827" y="1582025"/>
              <a:ext cx="8865388" cy="3717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2000" b="1" dirty="0" smtClean="0">
                <a:solidFill>
                  <a:sysClr val="window" lastClr="FFFFFF"/>
                </a:solidFill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000" b="1" dirty="0" smtClean="0">
                  <a:solidFill>
                    <a:sysClr val="window" lastClr="FFFFFF"/>
                  </a:solidFill>
                </a:rPr>
                <a:t>Nationella läkemedelsstrategin 2017</a:t>
              </a:r>
            </a:p>
            <a:p>
              <a:pPr lvl="0" algn="ctr" defTabSz="711200">
                <a:lnSpc>
                  <a:spcPts val="1920"/>
                </a:lnSpc>
                <a:spcBef>
                  <a:spcPct val="0"/>
                </a:spcBef>
              </a:pPr>
              <a:r>
                <a:rPr lang="sv-SE" sz="1600" b="1" dirty="0" smtClean="0">
                  <a:solidFill>
                    <a:sysClr val="window" lastClr="FFFFFF"/>
                  </a:solidFill>
                </a:rPr>
                <a:t>Vision: </a:t>
              </a:r>
            </a:p>
            <a:p>
              <a:pPr lvl="0" algn="ctr" defTabSz="711200">
                <a:lnSpc>
                  <a:spcPts val="1920"/>
                </a:lnSpc>
                <a:spcBef>
                  <a:spcPct val="0"/>
                </a:spcBef>
                <a:spcAft>
                  <a:spcPts val="1200"/>
                </a:spcAft>
              </a:pPr>
              <a:r>
                <a:rPr lang="sv-SE" sz="1600" b="1" dirty="0" smtClean="0">
                  <a:solidFill>
                    <a:sysClr val="window" lastClr="FFFFFF"/>
                  </a:solidFill>
                </a:rPr>
                <a:t>Rätt </a:t>
              </a:r>
              <a:r>
                <a:rPr lang="sv-SE" sz="1600" b="1" dirty="0">
                  <a:solidFill>
                    <a:sysClr val="window" lastClr="FFFFFF"/>
                  </a:solidFill>
                </a:rPr>
                <a:t>läkemedelsanvändning till nytta för patient och samhälle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</a:pPr>
              <a:endParaRPr lang="sv-SE" sz="200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25" name="textruta 24"/>
          <p:cNvSpPr txBox="1">
            <a:spLocks/>
          </p:cNvSpPr>
          <p:nvPr/>
        </p:nvSpPr>
        <p:spPr>
          <a:xfrm>
            <a:off x="2473573" y="1772816"/>
            <a:ext cx="1980000" cy="720000"/>
          </a:xfrm>
          <a:prstGeom prst="rect">
            <a:avLst/>
          </a:prstGeom>
          <a:solidFill>
            <a:srgbClr val="73A4BB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108000" rIns="36000" rtlCol="0">
            <a:no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Tillgängliga </a:t>
            </a:r>
            <a:r>
              <a:rPr lang="sv-SE" sz="1200" b="1" dirty="0">
                <a:solidFill>
                  <a:schemeClr val="bg1"/>
                </a:solidFill>
              </a:rPr>
              <a:t>läkemedel och jämlik användning</a:t>
            </a:r>
          </a:p>
        </p:txBody>
      </p:sp>
      <p:sp>
        <p:nvSpPr>
          <p:cNvPr id="26" name="textruta 25"/>
          <p:cNvSpPr txBox="1">
            <a:spLocks/>
          </p:cNvSpPr>
          <p:nvPr/>
        </p:nvSpPr>
        <p:spPr>
          <a:xfrm>
            <a:off x="4672583" y="1772896"/>
            <a:ext cx="1980000" cy="720000"/>
          </a:xfrm>
          <a:prstGeom prst="rect">
            <a:avLst/>
          </a:prstGeom>
          <a:solidFill>
            <a:srgbClr val="73A4BB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108000" rIns="36000" rtlCol="0">
            <a:no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Samhällsekonomiskt </a:t>
            </a:r>
            <a:r>
              <a:rPr lang="sv-SE" sz="1200" b="1" dirty="0">
                <a:solidFill>
                  <a:schemeClr val="bg1"/>
                </a:solidFill>
              </a:rPr>
              <a:t>och miljömässigt hållbar läkemedelsanvändning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634258" y="1457014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Målområde  1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2844422" y="1459158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Målområde  2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ruta 27"/>
          <p:cNvSpPr txBox="1"/>
          <p:nvPr/>
        </p:nvSpPr>
        <p:spPr>
          <a:xfrm>
            <a:off x="4995051" y="1438428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Målområde  3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2481357" y="2572148"/>
            <a:ext cx="1980000" cy="2440607"/>
          </a:xfrm>
          <a:prstGeom prst="rect">
            <a:avLst/>
          </a:prstGeom>
          <a:solidFill>
            <a:srgbClr val="73A4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sv-SE" dirty="0" smtClean="0">
              <a:solidFill>
                <a:prstClr val="black"/>
              </a:solidFill>
            </a:endParaRPr>
          </a:p>
          <a:p>
            <a:pPr algn="ctr"/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4663058" y="2572148"/>
            <a:ext cx="1980000" cy="2440607"/>
          </a:xfrm>
          <a:prstGeom prst="rect">
            <a:avLst/>
          </a:prstGeom>
          <a:solidFill>
            <a:srgbClr val="73A4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sv-SE" dirty="0" smtClean="0">
              <a:solidFill>
                <a:prstClr val="black"/>
              </a:solidFill>
            </a:endParaRPr>
          </a:p>
          <a:p>
            <a:pPr algn="ctr"/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3" name="Höger 12"/>
          <p:cNvSpPr/>
          <p:nvPr/>
        </p:nvSpPr>
        <p:spPr>
          <a:xfrm>
            <a:off x="347404" y="3005122"/>
            <a:ext cx="6096804" cy="5040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Patientperspektiv</a:t>
            </a:r>
            <a:endParaRPr lang="sv-SE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Höger 13"/>
          <p:cNvSpPr/>
          <p:nvPr/>
        </p:nvSpPr>
        <p:spPr>
          <a:xfrm>
            <a:off x="347403" y="3655576"/>
            <a:ext cx="6096805" cy="5040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Innovationsperspektiv</a:t>
            </a:r>
            <a:endParaRPr lang="sv-SE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Höger 14"/>
          <p:cNvSpPr/>
          <p:nvPr/>
        </p:nvSpPr>
        <p:spPr>
          <a:xfrm>
            <a:off x="347403" y="4346975"/>
            <a:ext cx="6168813" cy="5040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E-hälsoperspektiv</a:t>
            </a:r>
            <a:endParaRPr lang="sv-SE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ruta 38"/>
          <p:cNvSpPr txBox="1"/>
          <p:nvPr/>
        </p:nvSpPr>
        <p:spPr>
          <a:xfrm>
            <a:off x="791947" y="2636912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Aktiviteter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ruta 39"/>
          <p:cNvSpPr txBox="1"/>
          <p:nvPr/>
        </p:nvSpPr>
        <p:spPr>
          <a:xfrm>
            <a:off x="2997508" y="2636912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Aktiviteter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ruta 40"/>
          <p:cNvSpPr txBox="1"/>
          <p:nvPr/>
        </p:nvSpPr>
        <p:spPr>
          <a:xfrm>
            <a:off x="5167187" y="2631207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Aktiviteter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ktangel 41"/>
          <p:cNvSpPr/>
          <p:nvPr/>
        </p:nvSpPr>
        <p:spPr>
          <a:xfrm>
            <a:off x="301917" y="5329783"/>
            <a:ext cx="6331615" cy="792088"/>
          </a:xfrm>
          <a:prstGeom prst="rect">
            <a:avLst/>
          </a:prstGeom>
          <a:solidFill>
            <a:srgbClr val="73A4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36000" rtlCol="0" anchor="t"/>
          <a:lstStyle/>
          <a:p>
            <a:pPr algn="ctr"/>
            <a:endParaRPr lang="sv-SE" sz="1200" dirty="0" smtClean="0">
              <a:solidFill>
                <a:prstClr val="black"/>
              </a:solidFill>
            </a:endParaRPr>
          </a:p>
          <a:p>
            <a:pPr algn="ctr"/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3" name="Rektangel med rundade hörn 2"/>
          <p:cNvSpPr/>
          <p:nvPr/>
        </p:nvSpPr>
        <p:spPr>
          <a:xfrm>
            <a:off x="971600" y="5545807"/>
            <a:ext cx="1548000" cy="50405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Patientcentrering</a:t>
            </a:r>
            <a:endParaRPr lang="sv-S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ektangel med rundade hörn 42"/>
          <p:cNvSpPr/>
          <p:nvPr/>
        </p:nvSpPr>
        <p:spPr>
          <a:xfrm>
            <a:off x="2720298" y="5545807"/>
            <a:ext cx="1620000" cy="50405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Värdering av kunskap och evidens</a:t>
            </a:r>
            <a:endParaRPr lang="sv-S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ktangel med rundade hörn 43"/>
          <p:cNvSpPr/>
          <p:nvPr/>
        </p:nvSpPr>
        <p:spPr>
          <a:xfrm>
            <a:off x="4542752" y="5545807"/>
            <a:ext cx="1548000" cy="50405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Uppföljning</a:t>
            </a:r>
          </a:p>
        </p:txBody>
      </p:sp>
      <p:sp>
        <p:nvSpPr>
          <p:cNvPr id="4" name="Vänster klammerparentes 3"/>
          <p:cNvSpPr/>
          <p:nvPr/>
        </p:nvSpPr>
        <p:spPr>
          <a:xfrm rot="5400000">
            <a:off x="3390973" y="2872310"/>
            <a:ext cx="180020" cy="5037817"/>
          </a:xfrm>
          <a:prstGeom prst="leftBrace">
            <a:avLst>
              <a:gd name="adj1" fmla="val 89903"/>
              <a:gd name="adj2" fmla="val 50000"/>
            </a:avLst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" name="Rak pil 5"/>
          <p:cNvCxnSpPr/>
          <p:nvPr/>
        </p:nvCxnSpPr>
        <p:spPr>
          <a:xfrm>
            <a:off x="3471357" y="4905200"/>
            <a:ext cx="0" cy="32400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pil 44"/>
          <p:cNvCxnSpPr/>
          <p:nvPr/>
        </p:nvCxnSpPr>
        <p:spPr>
          <a:xfrm>
            <a:off x="1947405" y="4980590"/>
            <a:ext cx="1400459" cy="23911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pil 49"/>
          <p:cNvCxnSpPr/>
          <p:nvPr/>
        </p:nvCxnSpPr>
        <p:spPr>
          <a:xfrm flipH="1">
            <a:off x="3563889" y="5012755"/>
            <a:ext cx="1431162" cy="21647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ktangel 60"/>
          <p:cNvSpPr/>
          <p:nvPr/>
        </p:nvSpPr>
        <p:spPr>
          <a:xfrm>
            <a:off x="305108" y="6297357"/>
            <a:ext cx="6331615" cy="444011"/>
          </a:xfrm>
          <a:prstGeom prst="rect">
            <a:avLst/>
          </a:prstGeom>
          <a:solidFill>
            <a:srgbClr val="A8C6D4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36000" rtlCol="0" anchor="ctr"/>
          <a:lstStyle/>
          <a:p>
            <a:pPr algn="ctr"/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Uppföljningsgrupp 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NLS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ruta 61"/>
          <p:cNvSpPr txBox="1"/>
          <p:nvPr/>
        </p:nvSpPr>
        <p:spPr>
          <a:xfrm>
            <a:off x="7380146" y="2996952"/>
            <a:ext cx="1425390" cy="2200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v-SE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Vision </a:t>
            </a:r>
            <a:r>
              <a:rPr lang="sv-S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sv-SE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-hälsa 2015</a:t>
            </a:r>
          </a:p>
          <a:p>
            <a:pPr>
              <a:spcAft>
                <a:spcPts val="1200"/>
              </a:spcAft>
            </a:pPr>
            <a:r>
              <a:rPr lang="sv-SE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Cancerstrategin</a:t>
            </a:r>
          </a:p>
          <a:p>
            <a:pPr>
              <a:spcAft>
                <a:spcPts val="1200"/>
              </a:spcAft>
            </a:pPr>
            <a:r>
              <a:rPr lang="sv-SE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Kroniska sjukdomar</a:t>
            </a:r>
          </a:p>
          <a:p>
            <a:pPr>
              <a:spcAft>
                <a:spcPts val="1200"/>
              </a:spcAft>
            </a:pPr>
            <a:r>
              <a:rPr lang="sv-SE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Life science</a:t>
            </a:r>
          </a:p>
          <a:p>
            <a:pPr>
              <a:spcAft>
                <a:spcPts val="1200"/>
              </a:spcAft>
            </a:pPr>
            <a:r>
              <a:rPr lang="sv-SE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Kvalitetsregister</a:t>
            </a:r>
          </a:p>
          <a:p>
            <a:pPr>
              <a:spcAft>
                <a:spcPts val="1200"/>
              </a:spcAft>
            </a:pPr>
            <a:r>
              <a:rPr lang="sv-SE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Antibiotikaresistens</a:t>
            </a:r>
          </a:p>
          <a:p>
            <a:pPr>
              <a:spcAft>
                <a:spcPts val="1200"/>
              </a:spcAft>
            </a:pPr>
            <a:r>
              <a:rPr lang="sv-SE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m.fl.</a:t>
            </a:r>
            <a:endParaRPr lang="sv-SE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Ellips 15"/>
          <p:cNvSpPr/>
          <p:nvPr/>
        </p:nvSpPr>
        <p:spPr>
          <a:xfrm>
            <a:off x="6387110" y="3030655"/>
            <a:ext cx="953278" cy="42868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sv-S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Perspektiv-grupp</a:t>
            </a:r>
          </a:p>
        </p:txBody>
      </p:sp>
      <p:sp>
        <p:nvSpPr>
          <p:cNvPr id="63" name="Ellips 62"/>
          <p:cNvSpPr/>
          <p:nvPr/>
        </p:nvSpPr>
        <p:spPr>
          <a:xfrm>
            <a:off x="6400310" y="3693233"/>
            <a:ext cx="953278" cy="42868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sv-S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Perspektiv-grupp</a:t>
            </a:r>
          </a:p>
        </p:txBody>
      </p:sp>
      <p:sp>
        <p:nvSpPr>
          <p:cNvPr id="64" name="Ellips 63"/>
          <p:cNvSpPr/>
          <p:nvPr/>
        </p:nvSpPr>
        <p:spPr>
          <a:xfrm>
            <a:off x="6429291" y="4384632"/>
            <a:ext cx="953278" cy="42868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sv-S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Perspektiv-grupp</a:t>
            </a:r>
          </a:p>
        </p:txBody>
      </p:sp>
      <p:sp>
        <p:nvSpPr>
          <p:cNvPr id="65" name="textruta 64"/>
          <p:cNvSpPr txBox="1"/>
          <p:nvPr/>
        </p:nvSpPr>
        <p:spPr>
          <a:xfrm>
            <a:off x="7382568" y="2265538"/>
            <a:ext cx="1581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Övriga satsningar och strategier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5" y="260648"/>
            <a:ext cx="7703543" cy="1143000"/>
          </a:xfrm>
        </p:spPr>
        <p:txBody>
          <a:bodyPr/>
          <a:lstStyle/>
          <a:p>
            <a:r>
              <a:rPr lang="sv-SE" dirty="0" smtClean="0"/>
              <a:t>Bakgrund NLS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944713" y="1412776"/>
            <a:ext cx="7848872" cy="48965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(Brödtext)"/>
              </a:rPr>
              <a:t>2010 </a:t>
            </a:r>
            <a:r>
              <a:rPr lang="sv-SE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(Brödtext)"/>
              </a:rPr>
              <a:t>presenterades rapporten  Nationell läkemedelsstrategi? – en förstudie (S2010/6349/FS)</a:t>
            </a:r>
          </a:p>
          <a:p>
            <a:pPr marL="361950" indent="-361950">
              <a:spcBef>
                <a:spcPts val="600"/>
              </a:spcBef>
              <a:spcAft>
                <a:spcPts val="1200"/>
              </a:spcAft>
              <a:buNone/>
            </a:pPr>
            <a:r>
              <a:rPr lang="sv-SE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(Brödtext)"/>
              </a:rPr>
              <a:t>	Denna förstudie baserades på</a:t>
            </a:r>
            <a:r>
              <a:rPr lang="sv-SE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(Brödtext)"/>
              </a:rPr>
              <a:t>: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(Brödtext)"/>
              </a:rPr>
              <a:t>- Promemoria: Bättre läkemedelsanvändning på en omreglerad apoteksmarknad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(Brödtext)"/>
              </a:rPr>
              <a:t>- Regeringens </a:t>
            </a:r>
            <a:r>
              <a:rPr lang="sv-S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(Brödtext)"/>
              </a:rPr>
              <a:t>proposition: Ökad kvalitet vid läkemedelsförskrivning (2009/10:138) </a:t>
            </a:r>
          </a:p>
          <a:p>
            <a:pPr marL="361950" indent="-361950"/>
            <a:r>
              <a:rPr lang="sv-SE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(Brödtext)"/>
              </a:rPr>
              <a:t>2011 tar regeringen samt Sveriges Kommuner och Landsting som parter beslut </a:t>
            </a:r>
            <a:r>
              <a:rPr lang="sv-SE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(Brödtext)"/>
              </a:rPr>
              <a:t>om den första nationella läkemedelsstrategin </a:t>
            </a:r>
            <a:endParaRPr lang="sv-SE" sz="1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(Brödtext)"/>
            </a:endParaRPr>
          </a:p>
          <a:p>
            <a:pPr marL="365760" indent="-365760">
              <a:spcBef>
                <a:spcPts val="456"/>
              </a:spcBef>
              <a:buSzPts val="1900"/>
              <a:buFont typeface="Arial"/>
              <a:buChar char="•"/>
            </a:pPr>
            <a:r>
              <a:rPr lang="sv-SE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(Brödtext)"/>
              </a:rPr>
              <a:t>2011 </a:t>
            </a:r>
            <a:r>
              <a:rPr lang="sv-SE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(Brödtext)"/>
              </a:rPr>
              <a:t>bildas Centrum </a:t>
            </a:r>
            <a:r>
              <a:rPr lang="sv-SE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(Brödtext)"/>
              </a:rPr>
              <a:t>för bättre läkemedelsanvändning (CBL-kansliet) med uppdrag att samordna och följa upp den nationella läkemedelsstrategin (NLS</a:t>
            </a:r>
            <a:r>
              <a:rPr lang="sv-SE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(Brödtext)"/>
              </a:rPr>
              <a:t>)</a:t>
            </a:r>
          </a:p>
          <a:p>
            <a:pPr marL="361950" indent="-361950"/>
            <a:r>
              <a:rPr lang="sv-SE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(Brödtext)"/>
              </a:rPr>
              <a:t>Handlingsplan NLS har utgetts i fem utgåvor</a:t>
            </a:r>
            <a:endParaRPr lang="sv-SE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v-SE" sz="2800" dirty="0"/>
          </a:p>
        </p:txBody>
      </p:sp>
      <p:grpSp>
        <p:nvGrpSpPr>
          <p:cNvPr id="5" name="Grupp 4"/>
          <p:cNvGrpSpPr/>
          <p:nvPr/>
        </p:nvGrpSpPr>
        <p:grpSpPr>
          <a:xfrm>
            <a:off x="-38545" y="-1611560"/>
            <a:ext cx="1008112" cy="10427970"/>
            <a:chOff x="0" y="0"/>
            <a:chExt cx="480985" cy="10408130"/>
          </a:xfrm>
          <a:solidFill>
            <a:srgbClr val="518EAA"/>
          </a:solidFill>
        </p:grpSpPr>
        <p:sp>
          <p:nvSpPr>
            <p:cNvPr id="6" name="Rektangel 5"/>
            <p:cNvSpPr/>
            <p:nvPr/>
          </p:nvSpPr>
          <p:spPr>
            <a:xfrm>
              <a:off x="0" y="0"/>
              <a:ext cx="480985" cy="10408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cxnSp>
          <p:nvCxnSpPr>
            <p:cNvPr id="7" name="Rak 6"/>
            <p:cNvCxnSpPr/>
            <p:nvPr/>
          </p:nvCxnSpPr>
          <p:spPr>
            <a:xfrm>
              <a:off x="469127" y="0"/>
              <a:ext cx="0" cy="10407351"/>
            </a:xfrm>
            <a:prstGeom prst="line">
              <a:avLst/>
            </a:prstGeom>
            <a:grpFill/>
            <a:ln w="38100">
              <a:solidFill>
                <a:srgbClr val="96BB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latshållare för innehåll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130"/>
          <a:stretch/>
        </p:blipFill>
        <p:spPr>
          <a:xfrm>
            <a:off x="8168959" y="66380"/>
            <a:ext cx="87997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31640" y="2564904"/>
            <a:ext cx="7314654" cy="1357322"/>
          </a:xfrm>
        </p:spPr>
        <p:txBody>
          <a:bodyPr/>
          <a:lstStyle/>
          <a:p>
            <a:r>
              <a:rPr lang="sv-SE" dirty="0" smtClean="0"/>
              <a:t>Vad händer 2017?</a:t>
            </a:r>
            <a:endParaRPr lang="sv-SE" sz="28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71600" y="3861048"/>
            <a:ext cx="5184576" cy="1500198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25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 53"/>
          <p:cNvGrpSpPr/>
          <p:nvPr/>
        </p:nvGrpSpPr>
        <p:grpSpPr>
          <a:xfrm>
            <a:off x="2343634" y="1459751"/>
            <a:ext cx="4304955" cy="4510224"/>
            <a:chOff x="2304072" y="1774391"/>
            <a:chExt cx="4304955" cy="4510224"/>
          </a:xfrm>
        </p:grpSpPr>
        <p:grpSp>
          <p:nvGrpSpPr>
            <p:cNvPr id="40" name="Grupp 39"/>
            <p:cNvGrpSpPr/>
            <p:nvPr/>
          </p:nvGrpSpPr>
          <p:grpSpPr>
            <a:xfrm>
              <a:off x="2304072" y="1774391"/>
              <a:ext cx="4304955" cy="4510224"/>
              <a:chOff x="2355277" y="1745131"/>
              <a:chExt cx="4304955" cy="4510224"/>
            </a:xfrm>
          </p:grpSpPr>
          <p:grpSp>
            <p:nvGrpSpPr>
              <p:cNvPr id="36" name="Grupp 35"/>
              <p:cNvGrpSpPr/>
              <p:nvPr/>
            </p:nvGrpSpPr>
            <p:grpSpPr>
              <a:xfrm>
                <a:off x="2355277" y="1745131"/>
                <a:ext cx="4304955" cy="4510224"/>
                <a:chOff x="2627784" y="1634423"/>
                <a:chExt cx="4324672" cy="4530880"/>
              </a:xfrm>
            </p:grpSpPr>
            <p:sp>
              <p:nvSpPr>
                <p:cNvPr id="2" name="Ellips 1"/>
                <p:cNvSpPr/>
                <p:nvPr/>
              </p:nvSpPr>
              <p:spPr>
                <a:xfrm>
                  <a:off x="3059832" y="2132856"/>
                  <a:ext cx="3456384" cy="3384376"/>
                </a:xfrm>
                <a:prstGeom prst="ellipse">
                  <a:avLst/>
                </a:prstGeom>
                <a:noFill/>
                <a:ln w="635000">
                  <a:solidFill>
                    <a:srgbClr val="518E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cxnSp>
              <p:nvCxnSpPr>
                <p:cNvPr id="4" name="Rak 3"/>
                <p:cNvCxnSpPr/>
                <p:nvPr/>
              </p:nvCxnSpPr>
              <p:spPr>
                <a:xfrm>
                  <a:off x="3707904" y="1988840"/>
                  <a:ext cx="432048" cy="72008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Rak 7"/>
                <p:cNvCxnSpPr/>
                <p:nvPr/>
              </p:nvCxnSpPr>
              <p:spPr>
                <a:xfrm>
                  <a:off x="2987824" y="2793864"/>
                  <a:ext cx="720080" cy="419112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Rak 14"/>
                <p:cNvCxnSpPr/>
                <p:nvPr/>
              </p:nvCxnSpPr>
              <p:spPr>
                <a:xfrm>
                  <a:off x="2627784" y="3847560"/>
                  <a:ext cx="872480" cy="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Rak 16"/>
                <p:cNvCxnSpPr/>
                <p:nvPr/>
              </p:nvCxnSpPr>
              <p:spPr>
                <a:xfrm flipV="1">
                  <a:off x="2921989" y="4465230"/>
                  <a:ext cx="821348" cy="461308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ak 19"/>
                <p:cNvCxnSpPr/>
                <p:nvPr/>
              </p:nvCxnSpPr>
              <p:spPr>
                <a:xfrm flipV="1">
                  <a:off x="3707904" y="4925374"/>
                  <a:ext cx="476631" cy="827543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Rak 21"/>
                <p:cNvCxnSpPr/>
                <p:nvPr/>
              </p:nvCxnSpPr>
              <p:spPr>
                <a:xfrm flipV="1">
                  <a:off x="4806543" y="5090806"/>
                  <a:ext cx="0" cy="1074497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Rak 23"/>
                <p:cNvCxnSpPr/>
                <p:nvPr/>
              </p:nvCxnSpPr>
              <p:spPr>
                <a:xfrm flipH="1" flipV="1">
                  <a:off x="5399521" y="4883241"/>
                  <a:ext cx="504057" cy="869676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Rak 27"/>
                <p:cNvCxnSpPr/>
                <p:nvPr/>
              </p:nvCxnSpPr>
              <p:spPr>
                <a:xfrm flipH="1" flipV="1">
                  <a:off x="5867004" y="4452884"/>
                  <a:ext cx="900669" cy="518137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ak 29"/>
                <p:cNvCxnSpPr/>
                <p:nvPr/>
              </p:nvCxnSpPr>
              <p:spPr>
                <a:xfrm>
                  <a:off x="6079976" y="3847560"/>
                  <a:ext cx="872480" cy="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Rak 31"/>
                <p:cNvCxnSpPr/>
                <p:nvPr/>
              </p:nvCxnSpPr>
              <p:spPr>
                <a:xfrm flipV="1">
                  <a:off x="5881098" y="2774755"/>
                  <a:ext cx="779134" cy="432048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Rak 33"/>
                <p:cNvCxnSpPr/>
                <p:nvPr/>
              </p:nvCxnSpPr>
              <p:spPr>
                <a:xfrm flipV="1">
                  <a:off x="5449317" y="1981525"/>
                  <a:ext cx="439631" cy="710409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ak 37"/>
                <p:cNvCxnSpPr/>
                <p:nvPr/>
              </p:nvCxnSpPr>
              <p:spPr>
                <a:xfrm flipV="1">
                  <a:off x="4788024" y="1634423"/>
                  <a:ext cx="0" cy="1074497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ruta 38"/>
              <p:cNvSpPr txBox="1"/>
              <p:nvPr/>
            </p:nvSpPr>
            <p:spPr>
              <a:xfrm rot="900000">
                <a:off x="4658638" y="2158934"/>
                <a:ext cx="6667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b="1" dirty="0" smtClean="0">
                    <a:solidFill>
                      <a:schemeClr val="bg1"/>
                    </a:solidFill>
                  </a:rPr>
                  <a:t>Jan</a:t>
                </a:r>
                <a:endParaRPr lang="sv-SE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ruta 40"/>
              <p:cNvSpPr txBox="1"/>
              <p:nvPr/>
            </p:nvSpPr>
            <p:spPr>
              <a:xfrm rot="2640000">
                <a:off x="5430894" y="2614308"/>
                <a:ext cx="6667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b="1" dirty="0" smtClean="0">
                    <a:solidFill>
                      <a:schemeClr val="bg1"/>
                    </a:solidFill>
                  </a:rPr>
                  <a:t>Feb</a:t>
                </a:r>
                <a:endParaRPr lang="sv-SE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ruta 41"/>
              <p:cNvSpPr txBox="1"/>
              <p:nvPr/>
            </p:nvSpPr>
            <p:spPr>
              <a:xfrm rot="4440000">
                <a:off x="5863350" y="3350261"/>
                <a:ext cx="6667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b="1" dirty="0" smtClean="0">
                    <a:solidFill>
                      <a:schemeClr val="bg1"/>
                    </a:solidFill>
                  </a:rPr>
                  <a:t>Mars</a:t>
                </a:r>
                <a:endParaRPr lang="sv-SE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ruta 42"/>
              <p:cNvSpPr txBox="1"/>
              <p:nvPr/>
            </p:nvSpPr>
            <p:spPr>
              <a:xfrm rot="6420000">
                <a:off x="5839293" y="4236895"/>
                <a:ext cx="6667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b="1" dirty="0" smtClean="0">
                    <a:solidFill>
                      <a:schemeClr val="bg1"/>
                    </a:solidFill>
                  </a:rPr>
                  <a:t>April</a:t>
                </a:r>
                <a:endParaRPr lang="sv-SE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ruta 43"/>
              <p:cNvSpPr txBox="1"/>
              <p:nvPr/>
            </p:nvSpPr>
            <p:spPr>
              <a:xfrm rot="-2520000">
                <a:off x="5387334" y="4965642"/>
                <a:ext cx="6667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b="1" dirty="0" smtClean="0">
                    <a:solidFill>
                      <a:schemeClr val="bg1"/>
                    </a:solidFill>
                  </a:rPr>
                  <a:t>Maj</a:t>
                </a:r>
                <a:endParaRPr lang="sv-SE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ruta 44"/>
              <p:cNvSpPr txBox="1"/>
              <p:nvPr/>
            </p:nvSpPr>
            <p:spPr>
              <a:xfrm rot="-840000">
                <a:off x="4625074" y="5387292"/>
                <a:ext cx="6667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b="1" dirty="0" smtClean="0">
                    <a:solidFill>
                      <a:schemeClr val="bg1"/>
                    </a:solidFill>
                  </a:rPr>
                  <a:t>Juni</a:t>
                </a:r>
                <a:endParaRPr lang="sv-SE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textruta 45"/>
              <p:cNvSpPr txBox="1"/>
              <p:nvPr/>
            </p:nvSpPr>
            <p:spPr>
              <a:xfrm rot="780000">
                <a:off x="3797050" y="5405743"/>
                <a:ext cx="6667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b="1" dirty="0" smtClean="0">
                    <a:solidFill>
                      <a:schemeClr val="bg1"/>
                    </a:solidFill>
                  </a:rPr>
                  <a:t>Juli</a:t>
                </a:r>
                <a:endParaRPr lang="sv-SE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textruta 47"/>
              <p:cNvSpPr txBox="1"/>
              <p:nvPr/>
            </p:nvSpPr>
            <p:spPr>
              <a:xfrm rot="2400000">
                <a:off x="3010208" y="5002402"/>
                <a:ext cx="6667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b="1" dirty="0" smtClean="0">
                    <a:solidFill>
                      <a:schemeClr val="bg1"/>
                    </a:solidFill>
                  </a:rPr>
                  <a:t>Aug</a:t>
                </a:r>
                <a:endParaRPr lang="sv-SE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textruta 48"/>
              <p:cNvSpPr txBox="1"/>
              <p:nvPr/>
            </p:nvSpPr>
            <p:spPr>
              <a:xfrm rot="-6540000">
                <a:off x="2504239" y="4217340"/>
                <a:ext cx="6667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b="1" dirty="0" smtClean="0">
                    <a:solidFill>
                      <a:schemeClr val="bg1"/>
                    </a:solidFill>
                  </a:rPr>
                  <a:t>Sep</a:t>
                </a:r>
                <a:endParaRPr lang="sv-SE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textruta 49"/>
              <p:cNvSpPr txBox="1"/>
              <p:nvPr/>
            </p:nvSpPr>
            <p:spPr>
              <a:xfrm rot="-4740000">
                <a:off x="2510867" y="3294086"/>
                <a:ext cx="6667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b="1" dirty="0" smtClean="0">
                    <a:solidFill>
                      <a:schemeClr val="bg1"/>
                    </a:solidFill>
                  </a:rPr>
                  <a:t>Okt</a:t>
                </a:r>
                <a:endParaRPr lang="sv-SE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textruta 50"/>
              <p:cNvSpPr txBox="1"/>
              <p:nvPr/>
            </p:nvSpPr>
            <p:spPr>
              <a:xfrm rot="-2940000">
                <a:off x="2982608" y="2546588"/>
                <a:ext cx="6667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b="1" dirty="0" smtClean="0">
                    <a:solidFill>
                      <a:schemeClr val="bg1"/>
                    </a:solidFill>
                  </a:rPr>
                  <a:t>Nov</a:t>
                </a:r>
                <a:endParaRPr lang="sv-SE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ruta 51"/>
              <p:cNvSpPr txBox="1"/>
              <p:nvPr/>
            </p:nvSpPr>
            <p:spPr>
              <a:xfrm rot="-1200000">
                <a:off x="3739317" y="2110653"/>
                <a:ext cx="6667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b="1" dirty="0" smtClean="0">
                    <a:solidFill>
                      <a:schemeClr val="bg1"/>
                    </a:solidFill>
                  </a:rPr>
                  <a:t>Dec</a:t>
                </a:r>
                <a:endParaRPr lang="sv-SE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textruta 52"/>
            <p:cNvSpPr txBox="1"/>
            <p:nvPr/>
          </p:nvSpPr>
          <p:spPr>
            <a:xfrm>
              <a:off x="3853726" y="3804812"/>
              <a:ext cx="1711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 smtClean="0"/>
                <a:t>NLS</a:t>
              </a:r>
              <a:r>
                <a:rPr lang="sv-SE" b="1" dirty="0"/>
                <a:t> </a:t>
              </a:r>
              <a:r>
                <a:rPr lang="sv-SE" b="1" dirty="0" smtClean="0"/>
                <a:t>2017</a:t>
              </a:r>
              <a:endParaRPr lang="sv-SE" b="1" dirty="0"/>
            </a:p>
          </p:txBody>
        </p:sp>
      </p:grpSp>
      <p:sp>
        <p:nvSpPr>
          <p:cNvPr id="55" name="textruta 54"/>
          <p:cNvSpPr txBox="1"/>
          <p:nvPr/>
        </p:nvSpPr>
        <p:spPr>
          <a:xfrm>
            <a:off x="2054170" y="1270562"/>
            <a:ext cx="1723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            Årsrapport Socialdepartementet</a:t>
            </a:r>
            <a:endParaRPr lang="sv-SE" sz="1200" dirty="0"/>
          </a:p>
        </p:txBody>
      </p:sp>
      <p:sp>
        <p:nvSpPr>
          <p:cNvPr id="57" name="textruta 56"/>
          <p:cNvSpPr txBox="1"/>
          <p:nvPr/>
        </p:nvSpPr>
        <p:spPr>
          <a:xfrm>
            <a:off x="1883122" y="1881857"/>
            <a:ext cx="1323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Högnivåmöte</a:t>
            </a:r>
            <a:endParaRPr lang="sv-SE" sz="1200" dirty="0"/>
          </a:p>
        </p:txBody>
      </p:sp>
      <p:sp>
        <p:nvSpPr>
          <p:cNvPr id="59" name="textruta 58"/>
          <p:cNvSpPr txBox="1"/>
          <p:nvPr/>
        </p:nvSpPr>
        <p:spPr>
          <a:xfrm>
            <a:off x="107504" y="4113221"/>
            <a:ext cx="280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Expertgruppsmöte: revidering</a:t>
            </a:r>
          </a:p>
          <a:p>
            <a:r>
              <a:rPr lang="sv-SE" sz="1200" dirty="0"/>
              <a:t>n</a:t>
            </a:r>
            <a:r>
              <a:rPr lang="sv-SE" sz="1200" dirty="0" smtClean="0"/>
              <a:t>y handlingsplan 2018 </a:t>
            </a:r>
            <a:endParaRPr lang="sv-SE" sz="1200" dirty="0"/>
          </a:p>
        </p:txBody>
      </p:sp>
      <p:sp>
        <p:nvSpPr>
          <p:cNvPr id="60" name="textruta 59"/>
          <p:cNvSpPr txBox="1"/>
          <p:nvPr/>
        </p:nvSpPr>
        <p:spPr>
          <a:xfrm>
            <a:off x="583232" y="2894979"/>
            <a:ext cx="1444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Expertgruppsmöte</a:t>
            </a:r>
            <a:endParaRPr lang="sv-SE" sz="1200" dirty="0"/>
          </a:p>
        </p:txBody>
      </p:sp>
      <p:sp>
        <p:nvSpPr>
          <p:cNvPr id="62" name="textruta 61"/>
          <p:cNvSpPr txBox="1"/>
          <p:nvPr/>
        </p:nvSpPr>
        <p:spPr>
          <a:xfrm>
            <a:off x="5369932" y="1501395"/>
            <a:ext cx="344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Uppföljningsarbete och möte </a:t>
            </a:r>
          </a:p>
          <a:p>
            <a:r>
              <a:rPr lang="sv-SE" sz="1200" dirty="0"/>
              <a:t> </a:t>
            </a:r>
            <a:r>
              <a:rPr lang="sv-SE" sz="1200" dirty="0" smtClean="0"/>
              <a:t>  Perspektivgrupper</a:t>
            </a:r>
            <a:endParaRPr lang="sv-SE" sz="1200" dirty="0"/>
          </a:p>
          <a:p>
            <a:endParaRPr lang="sv-SE" sz="1200" dirty="0"/>
          </a:p>
        </p:txBody>
      </p:sp>
      <p:sp>
        <p:nvSpPr>
          <p:cNvPr id="63" name="textruta 62"/>
          <p:cNvSpPr txBox="1"/>
          <p:nvPr/>
        </p:nvSpPr>
        <p:spPr>
          <a:xfrm>
            <a:off x="6637707" y="3133088"/>
            <a:ext cx="1937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Uppstartsmöte NLS</a:t>
            </a:r>
            <a:endParaRPr lang="sv-SE" sz="1200" dirty="0"/>
          </a:p>
        </p:txBody>
      </p:sp>
      <p:sp>
        <p:nvSpPr>
          <p:cNvPr id="64" name="textruta 63"/>
          <p:cNvSpPr txBox="1"/>
          <p:nvPr/>
        </p:nvSpPr>
        <p:spPr>
          <a:xfrm>
            <a:off x="179512" y="5157456"/>
            <a:ext cx="3124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Statusuppdateringar NLS-aktiviteter</a:t>
            </a:r>
            <a:endParaRPr lang="sv-SE" sz="1200" dirty="0"/>
          </a:p>
        </p:txBody>
      </p:sp>
      <p:sp>
        <p:nvSpPr>
          <p:cNvPr id="65" name="textruta 64"/>
          <p:cNvSpPr txBox="1"/>
          <p:nvPr/>
        </p:nvSpPr>
        <p:spPr>
          <a:xfrm>
            <a:off x="6357698" y="4806803"/>
            <a:ext cx="1956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Internat expert- och uppföljningsgrupp </a:t>
            </a:r>
            <a:endParaRPr lang="sv-SE" sz="1200" dirty="0"/>
          </a:p>
        </p:txBody>
      </p:sp>
      <p:sp>
        <p:nvSpPr>
          <p:cNvPr id="66" name="textruta 65"/>
          <p:cNvSpPr txBox="1"/>
          <p:nvPr/>
        </p:nvSpPr>
        <p:spPr>
          <a:xfrm>
            <a:off x="5932208" y="5346519"/>
            <a:ext cx="1634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Högnivåmöte</a:t>
            </a:r>
            <a:endParaRPr lang="sv-SE" sz="1200" dirty="0"/>
          </a:p>
        </p:txBody>
      </p:sp>
      <p:sp>
        <p:nvSpPr>
          <p:cNvPr id="68" name="textruta 67"/>
          <p:cNvSpPr txBox="1"/>
          <p:nvPr/>
        </p:nvSpPr>
        <p:spPr>
          <a:xfrm>
            <a:off x="467543" y="2390849"/>
            <a:ext cx="2577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Arbete strategiska områden</a:t>
            </a:r>
            <a:endParaRPr lang="sv-SE" sz="1200" dirty="0"/>
          </a:p>
        </p:txBody>
      </p:sp>
      <p:sp>
        <p:nvSpPr>
          <p:cNvPr id="3" name="Rektangel 2"/>
          <p:cNvSpPr/>
          <p:nvPr/>
        </p:nvSpPr>
        <p:spPr>
          <a:xfrm>
            <a:off x="179513" y="3581117"/>
            <a:ext cx="2522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sv-SE" sz="1200" dirty="0" smtClean="0">
              <a:solidFill>
                <a:prstClr val="black"/>
              </a:solidFill>
            </a:endParaRPr>
          </a:p>
          <a:p>
            <a:pPr lvl="0"/>
            <a:r>
              <a:rPr lang="sv-SE" sz="1200" dirty="0" smtClean="0">
                <a:solidFill>
                  <a:prstClr val="black"/>
                </a:solidFill>
              </a:rPr>
              <a:t>Förberedande aktiviteter</a:t>
            </a: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67" name="textruta 66"/>
          <p:cNvSpPr txBox="1"/>
          <p:nvPr/>
        </p:nvSpPr>
        <p:spPr>
          <a:xfrm>
            <a:off x="6511947" y="2763755"/>
            <a:ext cx="2904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Release Handlingsplan NLS 2017</a:t>
            </a:r>
            <a:endParaRPr lang="sv-SE" sz="1200" dirty="0"/>
          </a:p>
        </p:txBody>
      </p:sp>
      <p:sp>
        <p:nvSpPr>
          <p:cNvPr id="70" name="Rubrik 1"/>
          <p:cNvSpPr txBox="1">
            <a:spLocks/>
          </p:cNvSpPr>
          <p:nvPr/>
        </p:nvSpPr>
        <p:spPr>
          <a:xfrm>
            <a:off x="2510195" y="188639"/>
            <a:ext cx="7848872" cy="7008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518EA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100" dirty="0" smtClean="0"/>
              <a:t>Årsprocess NLS 2017</a:t>
            </a:r>
            <a:endParaRPr lang="sv-SE" sz="3100" dirty="0"/>
          </a:p>
        </p:txBody>
      </p:sp>
      <p:sp>
        <p:nvSpPr>
          <p:cNvPr id="47" name="textruta 46"/>
          <p:cNvSpPr txBox="1"/>
          <p:nvPr/>
        </p:nvSpPr>
        <p:spPr>
          <a:xfrm>
            <a:off x="6367931" y="2492896"/>
            <a:ext cx="1937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Expertgruppsmöte</a:t>
            </a:r>
            <a:endParaRPr lang="sv-SE" sz="1200" dirty="0"/>
          </a:p>
        </p:txBody>
      </p:sp>
      <p:sp>
        <p:nvSpPr>
          <p:cNvPr id="56" name="textruta 55"/>
          <p:cNvSpPr txBox="1"/>
          <p:nvPr/>
        </p:nvSpPr>
        <p:spPr>
          <a:xfrm>
            <a:off x="6637707" y="3437447"/>
            <a:ext cx="2090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Uppföljningsarbete</a:t>
            </a:r>
            <a:endParaRPr lang="sv-SE" sz="1200" dirty="0"/>
          </a:p>
        </p:txBody>
      </p:sp>
      <p:sp>
        <p:nvSpPr>
          <p:cNvPr id="58" name="textruta 57"/>
          <p:cNvSpPr txBox="1"/>
          <p:nvPr/>
        </p:nvSpPr>
        <p:spPr>
          <a:xfrm>
            <a:off x="6677212" y="3835097"/>
            <a:ext cx="1937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Uppföljningsrapport</a:t>
            </a:r>
            <a:endParaRPr lang="sv-SE" sz="1200" dirty="0"/>
          </a:p>
        </p:txBody>
      </p:sp>
      <p:sp>
        <p:nvSpPr>
          <p:cNvPr id="61" name="Rektangel 60"/>
          <p:cNvSpPr/>
          <p:nvPr/>
        </p:nvSpPr>
        <p:spPr>
          <a:xfrm>
            <a:off x="6716805" y="4232093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sv-SE" sz="1200" dirty="0">
              <a:solidFill>
                <a:prstClr val="black"/>
              </a:solidFill>
            </a:endParaRPr>
          </a:p>
          <a:p>
            <a:pPr lvl="0"/>
            <a:r>
              <a:rPr lang="sv-SE" sz="1200" dirty="0" smtClean="0">
                <a:solidFill>
                  <a:prstClr val="black"/>
                </a:solidFill>
              </a:rPr>
              <a:t>Förberedande aktiviteter </a:t>
            </a: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69" name="Rektangel 68"/>
          <p:cNvSpPr/>
          <p:nvPr/>
        </p:nvSpPr>
        <p:spPr>
          <a:xfrm>
            <a:off x="358805" y="4600507"/>
            <a:ext cx="228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v-SE" sz="1200" dirty="0">
                <a:solidFill>
                  <a:prstClr val="black"/>
                </a:solidFill>
              </a:rPr>
              <a:t>A</a:t>
            </a:r>
            <a:r>
              <a:rPr lang="sv-SE" sz="1200" dirty="0" smtClean="0">
                <a:solidFill>
                  <a:prstClr val="black"/>
                </a:solidFill>
              </a:rPr>
              <a:t>rbete strategiska områden </a:t>
            </a:r>
          </a:p>
        </p:txBody>
      </p:sp>
      <p:sp>
        <p:nvSpPr>
          <p:cNvPr id="71" name="textruta 70"/>
          <p:cNvSpPr txBox="1"/>
          <p:nvPr/>
        </p:nvSpPr>
        <p:spPr>
          <a:xfrm>
            <a:off x="56015" y="3298947"/>
            <a:ext cx="2316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Perspektivgruppsmöten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1630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60000" cy="287437"/>
          </a:xfrm>
        </p:spPr>
        <p:txBody>
          <a:bodyPr>
            <a:noAutofit/>
          </a:bodyPr>
          <a:lstStyle/>
          <a:p>
            <a:r>
              <a:rPr lang="sv-SE" dirty="0"/>
              <a:t>Läs mer på: </a:t>
            </a:r>
            <a:r>
              <a:rPr lang="sv-SE" dirty="0">
                <a:hlinkClick r:id="rId2"/>
              </a:rPr>
              <a:t>lv.se/</a:t>
            </a:r>
            <a:r>
              <a:rPr lang="sv-SE" dirty="0" err="1">
                <a:hlinkClick r:id="rId2"/>
              </a:rPr>
              <a:t>nls</a:t>
            </a:r>
            <a:r>
              <a:rPr lang="sv-SE" dirty="0"/>
              <a:t> </a:t>
            </a:r>
            <a:endParaRPr lang="sv-SE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5" r="38634" b="20058"/>
          <a:stretch/>
        </p:blipFill>
        <p:spPr bwMode="auto">
          <a:xfrm>
            <a:off x="-324544" y="1035571"/>
            <a:ext cx="10677078" cy="600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4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15616" y="2204864"/>
            <a:ext cx="7386662" cy="1357322"/>
          </a:xfrm>
        </p:spPr>
        <p:txBody>
          <a:bodyPr/>
          <a:lstStyle/>
          <a:p>
            <a:r>
              <a:rPr lang="sv-SE" dirty="0"/>
              <a:t>Handlingsplan NLS 2017</a:t>
            </a:r>
            <a:endParaRPr lang="sv-SE" sz="28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71600" y="3861048"/>
            <a:ext cx="5184576" cy="1500198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25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357392" cy="1143000"/>
          </a:xfrm>
        </p:spPr>
        <p:txBody>
          <a:bodyPr/>
          <a:lstStyle/>
          <a:p>
            <a:r>
              <a:rPr lang="sv-SE" noProof="1" smtClean="0"/>
              <a:t>  Urvalskriterier aktiviteter NLS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1331640" y="1340768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200"/>
              </a:lnSpc>
              <a:spcBef>
                <a:spcPts val="600"/>
              </a:spcBef>
            </a:pPr>
            <a:r>
              <a:rPr lang="sv-S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Aktiviteten har en hög angelägenhetsgrad</a:t>
            </a:r>
          </a:p>
          <a:p>
            <a:pPr lvl="0">
              <a:lnSpc>
                <a:spcPts val="2200"/>
              </a:lnSpc>
              <a:spcBef>
                <a:spcPts val="600"/>
              </a:spcBef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Omvärldsanalysen, tillsammans med innovations-, patient- och e-hälsoperspektiven, vägleder vilka aktiviteter som är betydelsefulla och som bidrar till att förverkliga visionen 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0" y="-1986483"/>
            <a:ext cx="1008112" cy="10427970"/>
            <a:chOff x="0" y="0"/>
            <a:chExt cx="480985" cy="10408130"/>
          </a:xfrm>
          <a:solidFill>
            <a:srgbClr val="518EAA"/>
          </a:solidFill>
        </p:grpSpPr>
        <p:sp>
          <p:nvSpPr>
            <p:cNvPr id="5" name="Rektangel 4"/>
            <p:cNvSpPr/>
            <p:nvPr/>
          </p:nvSpPr>
          <p:spPr>
            <a:xfrm>
              <a:off x="0" y="0"/>
              <a:ext cx="480985" cy="10408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cxnSp>
          <p:nvCxnSpPr>
            <p:cNvPr id="6" name="Rak 5"/>
            <p:cNvCxnSpPr/>
            <p:nvPr/>
          </p:nvCxnSpPr>
          <p:spPr>
            <a:xfrm>
              <a:off x="469127" y="0"/>
              <a:ext cx="0" cy="10407351"/>
            </a:xfrm>
            <a:prstGeom prst="line">
              <a:avLst/>
            </a:prstGeom>
            <a:grpFill/>
            <a:ln w="38100">
              <a:solidFill>
                <a:srgbClr val="96BB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ktangel 6"/>
          <p:cNvSpPr/>
          <p:nvPr/>
        </p:nvSpPr>
        <p:spPr>
          <a:xfrm>
            <a:off x="1331640" y="2409369"/>
            <a:ext cx="7560840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200"/>
              </a:lnSpc>
              <a:spcBef>
                <a:spcPts val="600"/>
              </a:spcBef>
            </a:pPr>
            <a:r>
              <a:rPr lang="sv-S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Aktiviteten bidrar till </a:t>
            </a:r>
            <a:r>
              <a:rPr lang="sv-S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 förverkliga något eller några </a:t>
            </a:r>
            <a:r>
              <a:rPr lang="sv-S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målområden</a:t>
            </a:r>
          </a:p>
          <a:p>
            <a:pPr lvl="0">
              <a:lnSpc>
                <a:spcPts val="2200"/>
              </a:lnSpc>
              <a:spcBef>
                <a:spcPts val="600"/>
              </a:spcBef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Målområde </a:t>
            </a: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1: Effektiv och säker 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läkemedelsanvändning</a:t>
            </a:r>
          </a:p>
          <a:p>
            <a:pPr lvl="0">
              <a:lnSpc>
                <a:spcPts val="2200"/>
              </a:lnSpc>
              <a:spcBef>
                <a:spcPts val="600"/>
              </a:spcBef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Målområde </a:t>
            </a: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2: Tillgängliga läkemedel och jämlik 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användning</a:t>
            </a:r>
          </a:p>
          <a:p>
            <a:pPr lvl="0">
              <a:lnSpc>
                <a:spcPts val="2200"/>
              </a:lnSpc>
              <a:spcBef>
                <a:spcPts val="600"/>
              </a:spcBef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Målområde </a:t>
            </a: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3: Samhällsekonomiskt och miljömässigt hållbar 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läkemedelsanvändning</a:t>
            </a:r>
            <a:endParaRPr lang="sv-SE" sz="1600" b="1" dirty="0">
              <a:solidFill>
                <a:prstClr val="black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331640" y="3919602"/>
            <a:ext cx="756084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200"/>
              </a:lnSpc>
              <a:spcBef>
                <a:spcPts val="600"/>
              </a:spcBef>
            </a:pPr>
            <a:r>
              <a:rPr lang="sv-S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Aktiviteten </a:t>
            </a:r>
            <a:r>
              <a:rPr lang="sv-S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är aktörssammansatt </a:t>
            </a:r>
          </a:p>
          <a:p>
            <a:pPr lvl="0">
              <a:lnSpc>
                <a:spcPts val="2200"/>
              </a:lnSpc>
              <a:spcBef>
                <a:spcPts val="6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ehov </a:t>
            </a: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 att flera 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myndigheter/organisationer </a:t>
            </a: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samarbetar för att 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kunna genomföra aktiviteten</a:t>
            </a:r>
            <a:endParaRPr lang="sv-SE" sz="1600" b="1" dirty="0">
              <a:solidFill>
                <a:prstClr val="black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331640" y="4736643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200"/>
              </a:lnSpc>
              <a:spcBef>
                <a:spcPts val="600"/>
              </a:spcBef>
            </a:pPr>
            <a:r>
              <a:rPr lang="sv-S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Aktiviteten </a:t>
            </a:r>
            <a:r>
              <a:rPr lang="sv-S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 en genomförandeplan </a:t>
            </a:r>
          </a:p>
          <a:p>
            <a:pPr lvl="0">
              <a:lnSpc>
                <a:spcPts val="2200"/>
              </a:lnSpc>
              <a:spcBef>
                <a:spcPts val="6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 finns ett mål med aktiviteten, det finns en plan för hur målet ska 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uppnås/mätas </a:t>
            </a: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samt förslag på hur aktiviteten ska 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finansieras</a:t>
            </a:r>
            <a:endParaRPr lang="sv-SE" sz="1600" b="1" dirty="0">
              <a:solidFill>
                <a:prstClr val="black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331640" y="5826433"/>
            <a:ext cx="7560840" cy="626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200"/>
              </a:lnSpc>
              <a:spcBef>
                <a:spcPts val="600"/>
              </a:spcBef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Insatser </a:t>
            </a: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 kan ger förbättringar i hela läkemedelsprocessen bör prioriteras framför aktiviteter som endast påverkar en del läkemedelsprocessen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latshållare för innehåll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130"/>
          <a:stretch/>
        </p:blipFill>
        <p:spPr>
          <a:xfrm>
            <a:off x="8203395" y="66380"/>
            <a:ext cx="87997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280078" y="116633"/>
            <a:ext cx="8555068" cy="648071"/>
            <a:chOff x="125827" y="1336819"/>
            <a:chExt cx="9141494" cy="980829"/>
          </a:xfrm>
          <a:solidFill>
            <a:srgbClr val="518EAA"/>
          </a:solidFill>
        </p:grpSpPr>
        <p:sp>
          <p:nvSpPr>
            <p:cNvPr id="5" name="Rektangel med rundade hörn 4"/>
            <p:cNvSpPr/>
            <p:nvPr/>
          </p:nvSpPr>
          <p:spPr>
            <a:xfrm>
              <a:off x="147363" y="1336819"/>
              <a:ext cx="8873446" cy="851652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ektangel 5"/>
            <p:cNvSpPr/>
            <p:nvPr/>
          </p:nvSpPr>
          <p:spPr>
            <a:xfrm>
              <a:off x="125827" y="1366413"/>
              <a:ext cx="9141494" cy="9512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000" b="1" dirty="0" smtClean="0">
                  <a:solidFill>
                    <a:sysClr val="window" lastClr="FFFFFF"/>
                  </a:solidFill>
                </a:rPr>
                <a:t>Aktiviteter handlingsplan NLS 2017</a:t>
              </a:r>
              <a:endParaRPr lang="sv-SE" sz="200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10" name="Rektangel 9"/>
          <p:cNvSpPr/>
          <p:nvPr/>
        </p:nvSpPr>
        <p:spPr>
          <a:xfrm>
            <a:off x="264129" y="1628800"/>
            <a:ext cx="2700000" cy="5040000"/>
          </a:xfrm>
          <a:prstGeom prst="rect">
            <a:avLst/>
          </a:prstGeom>
          <a:solidFill>
            <a:srgbClr val="A8C6D4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tabLst>
                <a:tab pos="266700" algn="l"/>
              </a:tabLst>
            </a:pPr>
            <a:endParaRPr lang="sv-SE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>
              <a:lnSpc>
                <a:spcPts val="14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Säkrare läkemedelshantering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för </a:t>
            </a: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barn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(i förvaltning)</a:t>
            </a:r>
            <a:endParaRPr lang="sv-SE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>
              <a:lnSpc>
                <a:spcPts val="14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Värdering av behandlingseffekt i klinisk vardag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(TLV) </a:t>
            </a:r>
            <a:endParaRPr lang="sv-SE" sz="105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>
              <a:lnSpc>
                <a:spcPts val="14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Förbättrad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läkemedelsinformation (SKL)</a:t>
            </a:r>
          </a:p>
          <a:p>
            <a:pPr marL="228600" indent="-228600">
              <a:lnSpc>
                <a:spcPts val="14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Nationell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läkemedelslista (Socialdep.)</a:t>
            </a:r>
            <a:endParaRPr lang="sv-SE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>
              <a:lnSpc>
                <a:spcPts val="14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sv-SE" sz="1050" dirty="0"/>
              <a:t>Förhindra receptförfalskning och olämplig </a:t>
            </a:r>
            <a:r>
              <a:rPr lang="sv-SE" sz="1050" dirty="0" smtClean="0"/>
              <a:t>läkemedelsförskrivning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(IVO</a:t>
            </a: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228600" indent="-228600">
              <a:lnSpc>
                <a:spcPts val="14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Möjliggör elektronisk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rapportering </a:t>
            </a: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läkemedelsbiverkningar (SKL)</a:t>
            </a:r>
            <a:endParaRPr lang="sv-SE" sz="105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>
              <a:lnSpc>
                <a:spcPts val="14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Strukturerad läkemedelsinformation (EHM</a:t>
            </a: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228600" indent="-228600">
              <a:lnSpc>
                <a:spcPts val="14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Insatser för att förbättra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patient-säkerheten </a:t>
            </a: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vid generiskt utbyte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(avsluts)</a:t>
            </a:r>
            <a:endParaRPr lang="sv-SE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>
              <a:lnSpc>
                <a:spcPts val="14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Strukturerade läkemedelssamtal </a:t>
            </a: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på apotek (</a:t>
            </a:r>
            <a:r>
              <a:rPr lang="sv-SE" sz="105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Soc.dep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.)</a:t>
            </a:r>
          </a:p>
          <a:p>
            <a:pPr marL="228600" indent="-228600">
              <a:lnSpc>
                <a:spcPts val="1400"/>
              </a:lnSpc>
              <a:buAutoNum type="arabicPeriod" startAt="10"/>
              <a:tabLst>
                <a:tab pos="266700" algn="l"/>
              </a:tabLst>
            </a:pPr>
            <a:r>
              <a:rPr lang="sv-SE" sz="105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Säkrare iordningställande och administrering av läkemedel för barn (SLF/LV) </a:t>
            </a:r>
          </a:p>
          <a:p>
            <a:pPr marL="228600" indent="-228600">
              <a:lnSpc>
                <a:spcPts val="1400"/>
              </a:lnSpc>
              <a:buAutoNum type="arabicPeriod" startAt="10"/>
              <a:tabLst>
                <a:tab pos="266700" algn="l"/>
              </a:tabLst>
            </a:pPr>
            <a:r>
              <a:rPr lang="sv-SE" sz="105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Utreda om det finns behov av ett samlat kunskapsstöd för egenvårdsrådgivning på apotek (SoS)</a:t>
            </a:r>
          </a:p>
          <a:p>
            <a:pPr marL="228600" indent="-228600">
              <a:lnSpc>
                <a:spcPts val="1400"/>
              </a:lnSpc>
              <a:buAutoNum type="arabicPeriod" startAt="10"/>
              <a:tabLst>
                <a:tab pos="266700" algn="l"/>
              </a:tabLst>
            </a:pPr>
            <a:r>
              <a:rPr lang="sv-SE" sz="105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Diagnostisk checklista för förbättrad läkemedelsanvändning hos äldre (SoS)</a:t>
            </a:r>
            <a:endParaRPr lang="sv-SE" sz="105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v-SE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  <a:tabLst>
                <a:tab pos="266700" algn="l"/>
              </a:tabLst>
            </a:pPr>
            <a:endParaRPr lang="sv-SE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tabLst>
                <a:tab pos="266700" algn="l"/>
              </a:tabLst>
            </a:pPr>
            <a:endParaRPr lang="sv-SE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tabLst>
                <a:tab pos="266700" algn="l"/>
              </a:tabLst>
            </a:pPr>
            <a:endParaRPr lang="sv-SE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3207612" y="1628799"/>
            <a:ext cx="2700000" cy="5040000"/>
          </a:xfrm>
          <a:prstGeom prst="rect">
            <a:avLst/>
          </a:prstGeom>
          <a:solidFill>
            <a:srgbClr val="A8C6D4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Font typeface="+mj-lt"/>
              <a:buAutoNum type="arabicPeriod"/>
              <a:tabLst>
                <a:tab pos="266700" algn="l"/>
              </a:tabLst>
            </a:pPr>
            <a:endParaRPr lang="sv-SE" sz="105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>
              <a:lnSpc>
                <a:spcPts val="14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Nationell </a:t>
            </a: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aktörssamverkan för möjlighet till tidig dialog vid utveckling och introduktion av nya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läkemedel (LV)</a:t>
            </a:r>
            <a:endParaRPr lang="sv-SE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>
              <a:lnSpc>
                <a:spcPts val="14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Följa och utvärdera nyttan med arbetet som syftar till ett ordnat nationellt införande av nya läke- </a:t>
            </a: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medel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(Vårdanalys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228600" indent="-228600">
              <a:lnSpc>
                <a:spcPts val="14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Ökad kvalitet och säkerhet på apotek (</a:t>
            </a:r>
            <a:r>
              <a:rPr lang="sv-SE" sz="105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Soc.dep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.)</a:t>
            </a:r>
          </a:p>
          <a:p>
            <a:pPr marL="228600" indent="-228600">
              <a:lnSpc>
                <a:spcPts val="14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Uppföljning av läkemedel i samverkan myndigheter och sjukvård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(avslutas)</a:t>
            </a:r>
            <a:endParaRPr lang="sv-SE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>
              <a:lnSpc>
                <a:spcPts val="14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sv-SE" sz="105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Pilot </a:t>
            </a:r>
            <a:r>
              <a:rPr lang="sv-SE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för att stötta </a:t>
            </a:r>
            <a:r>
              <a:rPr lang="sv-SE" sz="105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implementering av ett nationellt register för uppföljning av cancerläkemedel (SKL/TLV)</a:t>
            </a:r>
            <a:endParaRPr lang="sv-SE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  <a:tabLst>
                <a:tab pos="266700" algn="l"/>
              </a:tabLst>
            </a:pPr>
            <a:endParaRPr lang="sv-SE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tabLst>
                <a:tab pos="266700" algn="l"/>
              </a:tabLst>
            </a:pPr>
            <a:endParaRPr lang="sv-SE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tabLst>
                <a:tab pos="266700" algn="l"/>
              </a:tabLst>
            </a:pPr>
            <a:endParaRPr lang="sv-SE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tabLst>
                <a:tab pos="266700" algn="l"/>
              </a:tabLst>
            </a:pPr>
            <a:endParaRPr lang="sv-SE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tabLst>
                <a:tab pos="266700" algn="l"/>
              </a:tabLst>
            </a:pPr>
            <a:endParaRPr lang="sv-SE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tabLst>
                <a:tab pos="266700" algn="l"/>
              </a:tabLst>
            </a:pPr>
            <a:endParaRPr lang="sv-SE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6135511" y="1634669"/>
            <a:ext cx="2700000" cy="5040000"/>
          </a:xfrm>
          <a:prstGeom prst="rect">
            <a:avLst/>
          </a:prstGeom>
          <a:solidFill>
            <a:srgbClr val="A8C6D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 defTabSz="266700">
              <a:buFont typeface="+mj-lt"/>
              <a:buAutoNum type="arabicPeriod"/>
              <a:tabLst>
                <a:tab pos="266700" algn="l"/>
              </a:tabLst>
            </a:pPr>
            <a:endParaRPr lang="sv-SE" sz="105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 defTabSz="266700">
              <a:lnSpc>
                <a:spcPts val="14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Utvärdering av </a:t>
            </a: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befintliga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antibiotika för bästa möjliga användning (FHM)</a:t>
            </a:r>
            <a:endParaRPr lang="sv-SE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 defTabSz="266700">
              <a:lnSpc>
                <a:spcPts val="1400"/>
              </a:lnSpc>
              <a:buFont typeface="+mj-lt"/>
              <a:buAutoNum type="arabicPeriod"/>
            </a:pP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Modeller för tillgänglighet och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ansvarsfull </a:t>
            </a: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användning av både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nya </a:t>
            </a: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och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gamla antibiotika av särskilt värde </a:t>
            </a: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(FHM)</a:t>
            </a:r>
          </a:p>
          <a:p>
            <a:pPr marL="228600" indent="-228600" defTabSz="266700">
              <a:lnSpc>
                <a:spcPts val="1400"/>
              </a:lnSpc>
              <a:buFont typeface="+mj-lt"/>
              <a:buAutoNum type="arabicPeriod"/>
            </a:pP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Verka </a:t>
            </a: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för möjliggörande av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miljöhänsyn </a:t>
            </a: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vid produktion och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användning </a:t>
            </a: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läkemedel (Regeringskansliet)</a:t>
            </a:r>
          </a:p>
          <a:p>
            <a:pPr marL="228600" indent="-228600" defTabSz="266700">
              <a:lnSpc>
                <a:spcPts val="1400"/>
              </a:lnSpc>
              <a:buFont typeface="+mj-lt"/>
              <a:buAutoNum type="arabicPeriod"/>
            </a:pP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Miljöbedömning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 läkemedel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(LIF)</a:t>
            </a: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sv-SE" sz="105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 defTabSz="266700">
              <a:lnSpc>
                <a:spcPts val="1400"/>
              </a:lnSpc>
              <a:buFont typeface="+mj-lt"/>
              <a:buAutoNum type="arabicPeriod"/>
            </a:pP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Hantering </a:t>
            </a: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öppenvårdsläkemedel </a:t>
            </a:r>
            <a:r>
              <a:rPr lang="sv-SE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som inte ingår i förmånerna 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sv-SE" sz="105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Soc.dep</a:t>
            </a:r>
            <a:r>
              <a:rPr lang="sv-SE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./SKL)</a:t>
            </a:r>
            <a:endParaRPr lang="sv-S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ruta 13"/>
          <p:cNvSpPr txBox="1">
            <a:spLocks/>
          </p:cNvSpPr>
          <p:nvPr/>
        </p:nvSpPr>
        <p:spPr>
          <a:xfrm>
            <a:off x="280078" y="836712"/>
            <a:ext cx="2700000" cy="720000"/>
          </a:xfrm>
          <a:prstGeom prst="rect">
            <a:avLst/>
          </a:prstGeom>
          <a:solidFill>
            <a:srgbClr val="73A4BB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108000" rIns="36000" rtlCol="0">
            <a:no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Effektiv </a:t>
            </a:r>
            <a:r>
              <a:rPr lang="sv-SE" sz="1200" b="1" dirty="0">
                <a:solidFill>
                  <a:schemeClr val="bg1"/>
                </a:solidFill>
              </a:rPr>
              <a:t>och säker</a:t>
            </a:r>
          </a:p>
          <a:p>
            <a:r>
              <a:rPr lang="sv-SE" sz="1200" b="1" dirty="0">
                <a:solidFill>
                  <a:schemeClr val="bg1"/>
                </a:solidFill>
              </a:rPr>
              <a:t>läkemedelsanvändning</a:t>
            </a:r>
          </a:p>
        </p:txBody>
      </p:sp>
      <p:sp>
        <p:nvSpPr>
          <p:cNvPr id="16" name="textruta 15"/>
          <p:cNvSpPr txBox="1">
            <a:spLocks/>
          </p:cNvSpPr>
          <p:nvPr/>
        </p:nvSpPr>
        <p:spPr>
          <a:xfrm>
            <a:off x="3218407" y="836792"/>
            <a:ext cx="2700000" cy="720000"/>
          </a:xfrm>
          <a:prstGeom prst="rect">
            <a:avLst/>
          </a:prstGeom>
          <a:solidFill>
            <a:srgbClr val="73A4BB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108000" rIns="36000" rtlCol="0">
            <a:no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Tillgängliga </a:t>
            </a:r>
            <a:r>
              <a:rPr lang="sv-SE" sz="1200" b="1" dirty="0">
                <a:solidFill>
                  <a:schemeClr val="bg1"/>
                </a:solidFill>
              </a:rPr>
              <a:t>läkemedel och jämlik användning</a:t>
            </a:r>
          </a:p>
        </p:txBody>
      </p:sp>
      <p:sp>
        <p:nvSpPr>
          <p:cNvPr id="17" name="textruta 16"/>
          <p:cNvSpPr txBox="1">
            <a:spLocks/>
          </p:cNvSpPr>
          <p:nvPr/>
        </p:nvSpPr>
        <p:spPr>
          <a:xfrm>
            <a:off x="6135146" y="836792"/>
            <a:ext cx="2700000" cy="720000"/>
          </a:xfrm>
          <a:prstGeom prst="rect">
            <a:avLst/>
          </a:prstGeom>
          <a:solidFill>
            <a:srgbClr val="73A4BB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108000" rIns="36000" rtlCol="0">
            <a:no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Samhällsekonomiskt </a:t>
            </a:r>
            <a:r>
              <a:rPr lang="sv-SE" sz="1200" b="1" dirty="0">
                <a:solidFill>
                  <a:schemeClr val="bg1"/>
                </a:solidFill>
              </a:rPr>
              <a:t>och miljömässigt hållbar läkemedelsanvändning</a:t>
            </a:r>
          </a:p>
        </p:txBody>
      </p:sp>
    </p:spTree>
    <p:extLst>
      <p:ext uri="{BB962C8B-B14F-4D97-AF65-F5344CB8AC3E}">
        <p14:creationId xmlns:p14="http://schemas.microsoft.com/office/powerpoint/2010/main" val="31493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848872" cy="1143000"/>
          </a:xfrm>
        </p:spPr>
        <p:txBody>
          <a:bodyPr/>
          <a:lstStyle/>
          <a:p>
            <a:r>
              <a:rPr lang="sv-SE" dirty="0"/>
              <a:t>Nyheter i handlingsplan 2017</a:t>
            </a:r>
          </a:p>
        </p:txBody>
      </p:sp>
      <p:grpSp>
        <p:nvGrpSpPr>
          <p:cNvPr id="5" name="Grupp 4"/>
          <p:cNvGrpSpPr/>
          <p:nvPr/>
        </p:nvGrpSpPr>
        <p:grpSpPr>
          <a:xfrm>
            <a:off x="-38545" y="-1576089"/>
            <a:ext cx="1008112" cy="10427970"/>
            <a:chOff x="0" y="0"/>
            <a:chExt cx="480985" cy="10408130"/>
          </a:xfrm>
          <a:solidFill>
            <a:srgbClr val="518EAA"/>
          </a:solidFill>
        </p:grpSpPr>
        <p:sp>
          <p:nvSpPr>
            <p:cNvPr id="6" name="Rektangel 5"/>
            <p:cNvSpPr/>
            <p:nvPr/>
          </p:nvSpPr>
          <p:spPr>
            <a:xfrm>
              <a:off x="0" y="0"/>
              <a:ext cx="480985" cy="10408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cxnSp>
          <p:nvCxnSpPr>
            <p:cNvPr id="7" name="Rak 6"/>
            <p:cNvCxnSpPr/>
            <p:nvPr/>
          </p:nvCxnSpPr>
          <p:spPr>
            <a:xfrm>
              <a:off x="469127" y="0"/>
              <a:ext cx="0" cy="10407351"/>
            </a:xfrm>
            <a:prstGeom prst="line">
              <a:avLst/>
            </a:prstGeom>
            <a:grpFill/>
            <a:ln w="38100">
              <a:solidFill>
                <a:srgbClr val="96BB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Platshållare för innehåll 1"/>
          <p:cNvSpPr>
            <a:spLocks noGrp="1"/>
          </p:cNvSpPr>
          <p:nvPr>
            <p:ph idx="1"/>
          </p:nvPr>
        </p:nvSpPr>
        <p:spPr>
          <a:xfrm>
            <a:off x="1187624" y="1511682"/>
            <a:ext cx="7423712" cy="4129082"/>
          </a:xfrm>
        </p:spPr>
        <p:txBody>
          <a:bodyPr/>
          <a:lstStyle/>
          <a:p>
            <a:pPr marL="0" indent="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Aktiviteter </a:t>
            </a: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 avslutas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v-S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1.8 </a:t>
            </a:r>
            <a:r>
              <a:rPr lang="sv-S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(LV) </a:t>
            </a:r>
            <a:r>
              <a:rPr lang="sv-SE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Insatser </a:t>
            </a:r>
            <a:r>
              <a:rPr lang="sv-S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för att förbättra patientsäkerheten vid det generiska utbytet (rapporteras i maj)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v-S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2.4 </a:t>
            </a:r>
            <a:r>
              <a:rPr lang="sv-S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(LV) </a:t>
            </a:r>
            <a:r>
              <a:rPr lang="sv-SE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Uppföljning </a:t>
            </a:r>
            <a:r>
              <a:rPr lang="sv-S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 läkemedel i samverkan myndigheter och sjukvård (avrapporterade i </a:t>
            </a:r>
            <a:r>
              <a:rPr lang="sv-SE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början av februari.)</a:t>
            </a:r>
            <a:endParaRPr lang="sv-SE" sz="2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ts val="32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Aktivitet som går över i förvaltning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v-S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1.1 </a:t>
            </a:r>
            <a:r>
              <a:rPr lang="sv-S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(LV) </a:t>
            </a:r>
            <a:r>
              <a:rPr lang="sv-SE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Säkrare </a:t>
            </a:r>
            <a:r>
              <a:rPr lang="sv-S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läkemedelshantering för </a:t>
            </a:r>
            <a:r>
              <a:rPr lang="sv-SE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barn</a:t>
            </a:r>
            <a:endParaRPr lang="sv-SE" sz="2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latshållare för innehåll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130"/>
          <a:stretch/>
        </p:blipFill>
        <p:spPr>
          <a:xfrm>
            <a:off x="8168959" y="66380"/>
            <a:ext cx="87997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848872" cy="1143000"/>
          </a:xfrm>
        </p:spPr>
        <p:txBody>
          <a:bodyPr/>
          <a:lstStyle/>
          <a:p>
            <a:r>
              <a:rPr lang="sv-SE" dirty="0"/>
              <a:t>Nyheter i handlingsplan 2017</a:t>
            </a:r>
          </a:p>
        </p:txBody>
      </p:sp>
      <p:grpSp>
        <p:nvGrpSpPr>
          <p:cNvPr id="5" name="Grupp 4"/>
          <p:cNvGrpSpPr/>
          <p:nvPr/>
        </p:nvGrpSpPr>
        <p:grpSpPr>
          <a:xfrm>
            <a:off x="-38545" y="-1576089"/>
            <a:ext cx="1008112" cy="10427970"/>
            <a:chOff x="0" y="0"/>
            <a:chExt cx="480985" cy="10408130"/>
          </a:xfrm>
          <a:solidFill>
            <a:srgbClr val="518EAA"/>
          </a:solidFill>
        </p:grpSpPr>
        <p:sp>
          <p:nvSpPr>
            <p:cNvPr id="6" name="Rektangel 5"/>
            <p:cNvSpPr/>
            <p:nvPr/>
          </p:nvSpPr>
          <p:spPr>
            <a:xfrm>
              <a:off x="0" y="0"/>
              <a:ext cx="480985" cy="10408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cxnSp>
          <p:nvCxnSpPr>
            <p:cNvPr id="7" name="Rak 6"/>
            <p:cNvCxnSpPr/>
            <p:nvPr/>
          </p:nvCxnSpPr>
          <p:spPr>
            <a:xfrm>
              <a:off x="469127" y="0"/>
              <a:ext cx="0" cy="10407351"/>
            </a:xfrm>
            <a:prstGeom prst="line">
              <a:avLst/>
            </a:prstGeom>
            <a:grpFill/>
            <a:ln w="38100">
              <a:solidFill>
                <a:srgbClr val="96BB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Platshållare för innehåll 1"/>
          <p:cNvSpPr>
            <a:spLocks noGrp="1"/>
          </p:cNvSpPr>
          <p:nvPr>
            <p:ph idx="1"/>
          </p:nvPr>
        </p:nvSpPr>
        <p:spPr>
          <a:xfrm>
            <a:off x="1187624" y="1556792"/>
            <a:ext cx="7423712" cy="4129082"/>
          </a:xfrm>
        </p:spPr>
        <p:txBody>
          <a:bodyPr>
            <a:noAutofit/>
          </a:bodyPr>
          <a:lstStyle/>
          <a:p>
            <a:pPr marL="0" lvl="0" indent="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Nya aktiviteter 2017</a:t>
            </a:r>
          </a:p>
          <a:p>
            <a:pPr marL="0" lvl="0" indent="0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v-S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1.10 (ALB &amp; LV) </a:t>
            </a:r>
            <a:r>
              <a:rPr lang="sv-SE" sz="20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Säkrare iordningställande och administrering av läkemedel för barn </a:t>
            </a:r>
          </a:p>
          <a:p>
            <a:pPr marL="0" lvl="0" indent="0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v-S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1.11 (SoS) </a:t>
            </a:r>
            <a:r>
              <a:rPr lang="sv-SE" sz="20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Utreda om det finns behov av ett samlat kunskapsstöd för egenvårdsrådgivning på apotek</a:t>
            </a:r>
          </a:p>
          <a:p>
            <a:pPr marL="0" lvl="0" indent="0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v-S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1.12 (SoS) </a:t>
            </a:r>
            <a:r>
              <a:rPr lang="sv-SE" sz="20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Diagnostisk checklista för förbättrad läkemedelsanvändning hos äldre</a:t>
            </a:r>
          </a:p>
          <a:p>
            <a:pPr marL="0" lvl="0" indent="0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v-S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2.5 (TLV &amp; RCC i samverkan/SKL) </a:t>
            </a:r>
            <a:r>
              <a:rPr lang="sv-SE" sz="20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Pilot för att stödja implementering av ett nationellt register </a:t>
            </a:r>
            <a:r>
              <a:rPr lang="sv-SE" sz="20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sv-SE" sz="20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sv-SE" sz="20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för </a:t>
            </a:r>
            <a:r>
              <a:rPr lang="sv-SE" sz="20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uppföljning av cancerläkemedel</a:t>
            </a:r>
          </a:p>
        </p:txBody>
      </p:sp>
      <p:pic>
        <p:nvPicPr>
          <p:cNvPr id="8" name="Platshållare för innehåll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130"/>
          <a:stretch/>
        </p:blipFill>
        <p:spPr>
          <a:xfrm>
            <a:off x="8168959" y="66380"/>
            <a:ext cx="87997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848872" cy="1143000"/>
          </a:xfrm>
        </p:spPr>
        <p:txBody>
          <a:bodyPr/>
          <a:lstStyle/>
          <a:p>
            <a:r>
              <a:rPr lang="sv-SE" dirty="0"/>
              <a:t>Nyheter i handlingsplan 2017</a:t>
            </a:r>
          </a:p>
        </p:txBody>
      </p:sp>
      <p:grpSp>
        <p:nvGrpSpPr>
          <p:cNvPr id="5" name="Grupp 4"/>
          <p:cNvGrpSpPr/>
          <p:nvPr/>
        </p:nvGrpSpPr>
        <p:grpSpPr>
          <a:xfrm>
            <a:off x="-38545" y="-1576089"/>
            <a:ext cx="1008112" cy="10427970"/>
            <a:chOff x="0" y="0"/>
            <a:chExt cx="480985" cy="10408130"/>
          </a:xfrm>
          <a:solidFill>
            <a:srgbClr val="518EAA"/>
          </a:solidFill>
        </p:grpSpPr>
        <p:sp>
          <p:nvSpPr>
            <p:cNvPr id="6" name="Rektangel 5"/>
            <p:cNvSpPr/>
            <p:nvPr/>
          </p:nvSpPr>
          <p:spPr>
            <a:xfrm>
              <a:off x="0" y="0"/>
              <a:ext cx="480985" cy="10408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cxnSp>
          <p:nvCxnSpPr>
            <p:cNvPr id="7" name="Rak 6"/>
            <p:cNvCxnSpPr/>
            <p:nvPr/>
          </p:nvCxnSpPr>
          <p:spPr>
            <a:xfrm>
              <a:off x="469127" y="0"/>
              <a:ext cx="0" cy="10407351"/>
            </a:xfrm>
            <a:prstGeom prst="line">
              <a:avLst/>
            </a:prstGeom>
            <a:grpFill/>
            <a:ln w="38100">
              <a:solidFill>
                <a:srgbClr val="96BB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Platshållare för innehåll 1"/>
          <p:cNvSpPr>
            <a:spLocks noGrp="1"/>
          </p:cNvSpPr>
          <p:nvPr>
            <p:ph idx="1"/>
          </p:nvPr>
        </p:nvSpPr>
        <p:spPr>
          <a:xfrm>
            <a:off x="1187624" y="1556792"/>
            <a:ext cx="7423712" cy="4129082"/>
          </a:xfrm>
        </p:spPr>
        <p:txBody>
          <a:bodyPr>
            <a:noAutofit/>
          </a:bodyPr>
          <a:lstStyle/>
          <a:p>
            <a:pPr marL="0" indent="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Aktiviteter </a:t>
            </a: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 delvis 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förändrat innehåll 2017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1.7 (EHM) </a:t>
            </a:r>
            <a:r>
              <a:rPr lang="sv-S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Strukturerad läkemedelsinformation har breddats och därför fått ny rubrik.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2.1 (LV) </a:t>
            </a:r>
            <a:r>
              <a:rPr lang="sv-S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Nationell aktörssamverkan för möjlighet till tidig dialog vid utveckling och introduktion av nya läkemedel har fått ny inriktning och rubrik.</a:t>
            </a:r>
          </a:p>
        </p:txBody>
      </p:sp>
      <p:pic>
        <p:nvPicPr>
          <p:cNvPr id="8" name="Platshållare för innehåll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130"/>
          <a:stretch/>
        </p:blipFill>
        <p:spPr>
          <a:xfrm>
            <a:off x="8168959" y="66380"/>
            <a:ext cx="87997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S_2016_mall med bild">
  <a:themeElements>
    <a:clrScheme name="Anpassat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5BA5"/>
      </a:accent1>
      <a:accent2>
        <a:srgbClr val="C8D0D9"/>
      </a:accent2>
      <a:accent3>
        <a:srgbClr val="757C14"/>
      </a:accent3>
      <a:accent4>
        <a:srgbClr val="D18C00"/>
      </a:accent4>
      <a:accent5>
        <a:srgbClr val="9D969B"/>
      </a:accent5>
      <a:accent6>
        <a:srgbClr val="5A0F5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st RK 1">
  <a:themeElements>
    <a:clrScheme name="LV te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5BA5"/>
      </a:accent1>
      <a:accent2>
        <a:srgbClr val="778AA2"/>
      </a:accent2>
      <a:accent3>
        <a:srgbClr val="757C14"/>
      </a:accent3>
      <a:accent4>
        <a:srgbClr val="D18C00"/>
      </a:accent4>
      <a:accent5>
        <a:srgbClr val="9D969B"/>
      </a:accent5>
      <a:accent6>
        <a:srgbClr val="5A0F56"/>
      </a:accent6>
      <a:hlink>
        <a:srgbClr val="0000FF"/>
      </a:hlink>
      <a:folHlink>
        <a:srgbClr val="800080"/>
      </a:folHlink>
    </a:clrScheme>
    <a:fontScheme name="RK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LS_2017">
  <a:themeElements>
    <a:clrScheme name="LV te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8C00"/>
      </a:accent1>
      <a:accent2>
        <a:srgbClr val="1F5BA5"/>
      </a:accent2>
      <a:accent3>
        <a:srgbClr val="778AA2"/>
      </a:accent3>
      <a:accent4>
        <a:srgbClr val="757C14"/>
      </a:accent4>
      <a:accent5>
        <a:srgbClr val="9D969B"/>
      </a:accent5>
      <a:accent6>
        <a:srgbClr val="5A0F5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NLS_2016_mall med bild</Template>
  <TotalTime>70</TotalTime>
  <Words>1379</Words>
  <Application>Microsoft Office PowerPoint</Application>
  <PresentationFormat>Bildspel på skärmen (4:3)</PresentationFormat>
  <Paragraphs>401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32</vt:i4>
      </vt:variant>
    </vt:vector>
  </HeadingPairs>
  <TitlesOfParts>
    <vt:vector size="35" baseType="lpstr">
      <vt:lpstr>NLS_2016_mall med bild</vt:lpstr>
      <vt:lpstr>Test RK 1</vt:lpstr>
      <vt:lpstr>NLS_2017</vt:lpstr>
      <vt:lpstr>Nationella läkemedelsstrategin Handlingsplan 2017 </vt:lpstr>
      <vt:lpstr>Samverkan för bättre läkemedelsdelsanvändning</vt:lpstr>
      <vt:lpstr>Bakgrund NLS</vt:lpstr>
      <vt:lpstr>Handlingsplan NLS 2017</vt:lpstr>
      <vt:lpstr>  Urvalskriterier aktiviteter NLS</vt:lpstr>
      <vt:lpstr>PowerPoint-presentation</vt:lpstr>
      <vt:lpstr>Nyheter i handlingsplan 2017</vt:lpstr>
      <vt:lpstr>Nyheter i handlingsplan 2017</vt:lpstr>
      <vt:lpstr>Nyheter i handlingsplan 2017</vt:lpstr>
      <vt:lpstr>Nyheter i handlingsplan 2017</vt:lpstr>
      <vt:lpstr>Nyheter i handlingsplan 2017</vt:lpstr>
      <vt:lpstr>Organisation NLS</vt:lpstr>
      <vt:lpstr>PowerPoint-presentation</vt:lpstr>
      <vt:lpstr>Högnivågrupp NLS</vt:lpstr>
      <vt:lpstr>Uppdrag Högnivågrupp NLS </vt:lpstr>
      <vt:lpstr>Expertgrupp NLS</vt:lpstr>
      <vt:lpstr>Uppdrag Expertgrupp NLS </vt:lpstr>
      <vt:lpstr>Uppdrag Uppföljningsgrupp NLS</vt:lpstr>
      <vt:lpstr>Uppföljningsgrupp</vt:lpstr>
      <vt:lpstr>Kriterier uppföljning NLS</vt:lpstr>
      <vt:lpstr>Struktur uppföljning NLS</vt:lpstr>
      <vt:lpstr>Struktur uppföljning NLS </vt:lpstr>
      <vt:lpstr>Uppdrag Perspektivgrupper NLS</vt:lpstr>
      <vt:lpstr>   Perspektivgrupper NLS</vt:lpstr>
      <vt:lpstr>Strategiska områden</vt:lpstr>
      <vt:lpstr>PowerPoint-presentation</vt:lpstr>
      <vt:lpstr> Strategiska områden NLS 2017  </vt:lpstr>
      <vt:lpstr>Strategiska områden NLS 2017 </vt:lpstr>
      <vt:lpstr>PowerPoint-presentation</vt:lpstr>
      <vt:lpstr>Vad händer 2017?</vt:lpstr>
      <vt:lpstr>PowerPoint-presentation</vt:lpstr>
      <vt:lpstr>Läs mer på: lv.se/nls </vt:lpstr>
    </vt:vector>
  </TitlesOfParts>
  <Company>MPA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Nationella läkemedelsstrategin</dc:title>
  <dc:creator>Christina Brandt</dc:creator>
  <cp:lastModifiedBy>Brandt Christina</cp:lastModifiedBy>
  <cp:revision>217</cp:revision>
  <cp:lastPrinted>2017-02-21T13:40:21Z</cp:lastPrinted>
  <dcterms:created xsi:type="dcterms:W3CDTF">2016-03-04T08:07:24Z</dcterms:created>
  <dcterms:modified xsi:type="dcterms:W3CDTF">2017-04-04T07:48:14Z</dcterms:modified>
</cp:coreProperties>
</file>